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3"/>
    <p:sldMasterId id="2147483685" r:id="rId4"/>
  </p:sldMasterIdLst>
  <p:notesMasterIdLst>
    <p:notesMasterId r:id="rId21"/>
  </p:notesMasterIdLst>
  <p:handoutMasterIdLst>
    <p:handoutMasterId r:id="rId22"/>
  </p:handoutMasterIdLst>
  <p:sldIdLst>
    <p:sldId id="256" r:id="rId5"/>
    <p:sldId id="257" r:id="rId6"/>
    <p:sldId id="258" r:id="rId7"/>
    <p:sldId id="274" r:id="rId8"/>
    <p:sldId id="260" r:id="rId9"/>
    <p:sldId id="265" r:id="rId10"/>
    <p:sldId id="273" r:id="rId11"/>
    <p:sldId id="266" r:id="rId12"/>
    <p:sldId id="267" r:id="rId13"/>
    <p:sldId id="268" r:id="rId14"/>
    <p:sldId id="269" r:id="rId15"/>
    <p:sldId id="270" r:id="rId16"/>
    <p:sldId id="271" r:id="rId17"/>
    <p:sldId id="261" r:id="rId18"/>
    <p:sldId id="272" r:id="rId19"/>
    <p:sldId id="26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3"/>
    <a:srgbClr val="F0AB00"/>
    <a:srgbClr val="CD202C"/>
    <a:srgbClr val="662046"/>
    <a:srgbClr val="772432"/>
    <a:srgbClr val="004953"/>
    <a:srgbClr val="CE8E00"/>
    <a:srgbClr val="C75B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33" autoAdjust="0"/>
    <p:restoredTop sz="89715" autoAdjust="0"/>
  </p:normalViewPr>
  <p:slideViewPr>
    <p:cSldViewPr>
      <p:cViewPr>
        <p:scale>
          <a:sx n="109" d="100"/>
          <a:sy n="109" d="100"/>
        </p:scale>
        <p:origin x="-72" y="1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07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1.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D8745613-3EDB-49D8-9D2A-FE91C756B684}" type="datetimeFigureOut">
              <a:rPr lang="en-US"/>
              <a:pPr>
                <a:defRPr/>
              </a:pPr>
              <a:t>10/19/2018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F9D60D07-2F5E-404A-8757-2FD67DB608D5}" type="slidenum">
              <a:rPr lang="en-US" altLang="en-US"/>
              <a:pPr>
                <a:defRPr/>
              </a:pPr>
              <a:t>‹#›</a:t>
            </a:fld>
            <a:endParaRPr lang="en-US" altLang="en-US"/>
          </a:p>
        </p:txBody>
      </p:sp>
    </p:spTree>
    <p:extLst>
      <p:ext uri="{BB962C8B-B14F-4D97-AF65-F5344CB8AC3E}">
        <p14:creationId xmlns:p14="http://schemas.microsoft.com/office/powerpoint/2010/main" val="2990186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fld id="{C471175C-C88E-43DC-A37C-392F53636197}" type="datetimeFigureOut">
              <a:rPr lang="en-US"/>
              <a:pPr>
                <a:defRPr/>
              </a:pPr>
              <a:t>10/19/2018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DDDE551-18EA-49D9-B8D4-60EA68BBF415}" type="slidenum">
              <a:rPr lang="en-US" altLang="en-US"/>
              <a:pPr>
                <a:defRPr/>
              </a:pPr>
              <a:t>‹#›</a:t>
            </a:fld>
            <a:endParaRPr lang="en-US" altLang="en-US"/>
          </a:p>
        </p:txBody>
      </p:sp>
    </p:spTree>
    <p:extLst>
      <p:ext uri="{BB962C8B-B14F-4D97-AF65-F5344CB8AC3E}">
        <p14:creationId xmlns:p14="http://schemas.microsoft.com/office/powerpoint/2010/main" val="197029327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2008 Economic Depression</a:t>
            </a:r>
          </a:p>
          <a:p>
            <a:pPr eaLnBrk="1" hangingPunct="1">
              <a:spcBef>
                <a:spcPct val="0"/>
              </a:spcBef>
            </a:pPr>
            <a:r>
              <a:rPr lang="en-US" altLang="en-US" dirty="0" err="1" smtClean="0">
                <a:ea typeface="ＭＳ Ｐゴシック" panose="020B0600070205080204" pitchFamily="34" charset="-128"/>
              </a:rPr>
              <a:t>Fransaita</a:t>
            </a:r>
            <a:r>
              <a:rPr lang="en-US" altLang="en-US" dirty="0" smtClean="0">
                <a:ea typeface="ＭＳ Ｐゴシック" panose="020B0600070205080204" pitchFamily="34" charset="-128"/>
              </a:rPr>
              <a:t> Hazelwood	</a:t>
            </a:r>
          </a:p>
          <a:p>
            <a:pPr eaLnBrk="1" hangingPunct="1">
              <a:spcBef>
                <a:spcPct val="0"/>
              </a:spcBef>
            </a:pPr>
            <a:r>
              <a:rPr lang="en-US" altLang="en-US" dirty="0" smtClean="0">
                <a:ea typeface="ＭＳ Ｐゴシック" panose="020B0600070205080204" pitchFamily="34" charset="-128"/>
              </a:rPr>
              <a:t>ECO 202</a:t>
            </a:r>
          </a:p>
          <a:p>
            <a:pPr eaLnBrk="1" hangingPunct="1">
              <a:spcBef>
                <a:spcPct val="0"/>
              </a:spcBef>
            </a:pPr>
            <a:r>
              <a:rPr lang="en-US" altLang="en-US" dirty="0" smtClean="0">
                <a:ea typeface="ＭＳ Ｐゴシック" panose="020B0600070205080204" pitchFamily="34" charset="-128"/>
              </a:rPr>
              <a:t>Professor </a:t>
            </a:r>
            <a:r>
              <a:rPr lang="en-US" altLang="en-US" dirty="0" err="1" smtClean="0">
                <a:ea typeface="ＭＳ Ｐゴシック" panose="020B0600070205080204" pitchFamily="34" charset="-128"/>
              </a:rPr>
              <a:t>Jantz</a:t>
            </a:r>
            <a:endParaRPr lang="en-US" altLang="en-US" dirty="0" smtClean="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06088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Write a brief overview of the time period you chose.</a:t>
            </a:r>
          </a:p>
          <a:p>
            <a:pPr eaLnBrk="1" hangingPunct="1">
              <a:spcBef>
                <a:spcPct val="0"/>
              </a:spcBef>
            </a:pPr>
            <a:r>
              <a:rPr lang="en-US" altLang="en-US">
                <a:ea typeface="ＭＳ Ｐゴシック" panose="020B0600070205080204" pitchFamily="34" charset="-128"/>
              </a:rPr>
              <a:t>To give greater impact make sure to be brief in the slide and explain in the speaker’s notes.</a:t>
            </a:r>
          </a:p>
          <a:p>
            <a:pPr eaLnBrk="1" hangingPunct="1">
              <a:spcBef>
                <a:spcPct val="0"/>
              </a:spcBef>
            </a:pPr>
            <a:r>
              <a:rPr lang="en-US" altLang="en-US">
                <a:ea typeface="ＭＳ Ｐゴシック" panose="020B0600070205080204" pitchFamily="34" charset="-128"/>
              </a:rPr>
              <a:t>Imagine that you have to present the PPT to an audience.</a:t>
            </a:r>
          </a:p>
          <a:p>
            <a:pPr eaLnBrk="1" hangingPunct="1">
              <a:spcBef>
                <a:spcPct val="0"/>
              </a:spcBef>
            </a:pPr>
            <a:r>
              <a:rPr lang="en-US" altLang="en-US">
                <a:ea typeface="ＭＳ Ｐゴシック" panose="020B0600070205080204" pitchFamily="34" charset="-128"/>
              </a:rPr>
              <a:t>The slides are an outline for the audience to follow your presentation.</a:t>
            </a:r>
          </a:p>
          <a:p>
            <a:pPr eaLnBrk="1" hangingPunct="1">
              <a:spcBef>
                <a:spcPct val="0"/>
              </a:spcBef>
            </a:pPr>
            <a:r>
              <a:rPr lang="en-US" altLang="en-US">
                <a:ea typeface="ＭＳ Ｐゴシック" panose="020B0600070205080204" pitchFamily="34" charset="-128"/>
              </a:rPr>
              <a:t>The speaker’s notes would be what you are going to say.</a:t>
            </a:r>
          </a:p>
          <a:p>
            <a:pPr eaLnBrk="1" hangingPunct="1">
              <a:spcBef>
                <a:spcPct val="0"/>
              </a:spcBef>
            </a:pPr>
            <a:endParaRPr lang="en-US" altLang="en-US">
              <a:ea typeface="ＭＳ Ｐゴシック" panose="020B0600070205080204" pitchFamily="34" charset="-128"/>
            </a:endParaRPr>
          </a:p>
          <a:p>
            <a:pPr eaLnBrk="1" hangingPunct="1">
              <a:spcBef>
                <a:spcPct val="0"/>
              </a:spcBef>
            </a:pPr>
            <a:endParaRPr lang="en-US" altLang="en-US">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9A4C521-9648-4FB9-BA12-D240D4AB200E}" type="slidenum">
              <a:rPr lang="en-US" altLang="en-US">
                <a:latin typeface="Arial" panose="020B0604020202020204" pitchFamily="34" charset="0"/>
              </a:rPr>
              <a:pPr>
                <a:spcBef>
                  <a:spcPct val="0"/>
                </a:spcBef>
              </a:pPr>
              <a:t>2</a:t>
            </a:fld>
            <a:endParaRPr lang="en-US" altLang="en-US">
              <a:latin typeface="Arial" panose="020B0604020202020204" pitchFamily="34" charset="0"/>
            </a:endParaRPr>
          </a:p>
        </p:txBody>
      </p:sp>
    </p:spTree>
    <p:extLst>
      <p:ext uri="{BB962C8B-B14F-4D97-AF65-F5344CB8AC3E}">
        <p14:creationId xmlns:p14="http://schemas.microsoft.com/office/powerpoint/2010/main" val="654113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*Note: to access hyperlinks, go to Slide Show view.</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Start with the first topic you want to present.</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First research the main idea you want to talk about, research sources, images/graphs/diagrams/tables.</a:t>
            </a:r>
          </a:p>
          <a:p>
            <a:pPr eaLnBrk="1" hangingPunct="1">
              <a:spcBef>
                <a:spcPct val="0"/>
              </a:spcBef>
            </a:pPr>
            <a:r>
              <a:rPr lang="en-US" altLang="en-US" dirty="0">
                <a:ea typeface="ＭＳ Ｐゴシック" panose="020B0600070205080204" pitchFamily="34" charset="-128"/>
              </a:rPr>
              <a:t>Try to express the main concepts in a brief manner, such as bullet points, images with key words.</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Explain the slide in the speaker’s notes.</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4B4CFC2-4B55-41FD-8068-23CEA8097399}" type="slidenum">
              <a:rPr lang="en-US" altLang="en-US">
                <a:latin typeface="Arial" panose="020B0604020202020204" pitchFamily="34" charset="0"/>
              </a:rPr>
              <a:pPr>
                <a:spcBef>
                  <a:spcPct val="0"/>
                </a:spcBef>
              </a:pPr>
              <a:t>3</a:t>
            </a:fld>
            <a:endParaRPr lang="en-US" altLang="en-US">
              <a:latin typeface="Arial" panose="020B0604020202020204" pitchFamily="34" charset="0"/>
            </a:endParaRPr>
          </a:p>
        </p:txBody>
      </p:sp>
    </p:spTree>
    <p:extLst>
      <p:ext uri="{BB962C8B-B14F-4D97-AF65-F5344CB8AC3E}">
        <p14:creationId xmlns:p14="http://schemas.microsoft.com/office/powerpoint/2010/main" val="1538768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Make sure to include speaker’s notes.</a:t>
            </a: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3CB9F4-AA87-4CDE-8DDD-69FD4683015B}" type="slidenum">
              <a:rPr lang="en-US" altLang="en-US">
                <a:latin typeface="Arial" panose="020B0604020202020204" pitchFamily="34" charset="0"/>
              </a:rPr>
              <a:pPr>
                <a:spcBef>
                  <a:spcPct val="0"/>
                </a:spcBef>
              </a:pPr>
              <a:t>4</a:t>
            </a:fld>
            <a:endParaRPr lang="en-US" altLang="en-US">
              <a:latin typeface="Arial" panose="020B0604020202020204" pitchFamily="34" charset="0"/>
            </a:endParaRPr>
          </a:p>
        </p:txBody>
      </p:sp>
    </p:spTree>
    <p:extLst>
      <p:ext uri="{BB962C8B-B14F-4D97-AF65-F5344CB8AC3E}">
        <p14:creationId xmlns:p14="http://schemas.microsoft.com/office/powerpoint/2010/main" val="1686767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Include Speaker’s notes.</a:t>
            </a: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849D106-396D-4D53-9082-7A4AF654820E}"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val="3908495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6</a:t>
            </a:fld>
            <a:endParaRPr lang="en-US" altLang="en-US"/>
          </a:p>
        </p:txBody>
      </p:sp>
    </p:spTree>
    <p:extLst>
      <p:ext uri="{BB962C8B-B14F-4D97-AF65-F5344CB8AC3E}">
        <p14:creationId xmlns:p14="http://schemas.microsoft.com/office/powerpoint/2010/main" val="4142141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7</a:t>
            </a:fld>
            <a:endParaRPr lang="en-US" altLang="en-US"/>
          </a:p>
        </p:txBody>
      </p:sp>
    </p:spTree>
    <p:extLst>
      <p:ext uri="{BB962C8B-B14F-4D97-AF65-F5344CB8AC3E}">
        <p14:creationId xmlns:p14="http://schemas.microsoft.com/office/powerpoint/2010/main" val="1567942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Enactment of the Emergency Economic Stabilization Act of 2008 on October, 2008 helped the Federal reserve to obtain $700 billion that was to be used to purchase mortgage-backed securities from banks. Banks were unable to get rid of this mortgages. They were unable to recover the loans secured using mortgage-backed securities. Banks were also unable to secure most long-term credit facilities to investors and their customers (</a:t>
            </a:r>
            <a:r>
              <a:rPr lang="en-US" dirty="0" err="1" smtClean="0"/>
              <a:t>Roubini</a:t>
            </a:r>
            <a:r>
              <a:rPr lang="en-US" dirty="0" smtClean="0"/>
              <a:t>, 2008). </a:t>
            </a:r>
          </a:p>
          <a:p>
            <a:r>
              <a:rPr lang="en-US" dirty="0" smtClean="0"/>
              <a:t>The Act enable the Troubled Asset Relief Program (TARP)  created by Federal reserve to enable the banks to get rid of the huge mortgage-backed securities burden.</a:t>
            </a:r>
          </a:p>
          <a:p>
            <a:r>
              <a:rPr lang="en-US" dirty="0" smtClean="0"/>
              <a:t>The impact of this policy change was increased liquidity to banks and revival of companies such as General Motors and Chrysler which were financially crippled.</a:t>
            </a:r>
          </a:p>
          <a:p>
            <a:r>
              <a:rPr lang="en-US" dirty="0" smtClean="0"/>
              <a:t>In October, 2008, Enactment of Economic Stimulus Act of 2008 enabled the Federal reserve to create the Term Asset-Backed Securities Loan Facility (TALF) of $ 200 billion further to encouraging lending and trading of mortgage backed securities.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8</a:t>
            </a:fld>
            <a:endParaRPr lang="en-US" altLang="en-US"/>
          </a:p>
        </p:txBody>
      </p:sp>
    </p:spTree>
    <p:extLst>
      <p:ext uri="{BB962C8B-B14F-4D97-AF65-F5344CB8AC3E}">
        <p14:creationId xmlns:p14="http://schemas.microsoft.com/office/powerpoint/2010/main" val="3291935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9</a:t>
            </a:fld>
            <a:endParaRPr lang="en-US" altLang="en-US"/>
          </a:p>
        </p:txBody>
      </p:sp>
    </p:spTree>
    <p:extLst>
      <p:ext uri="{BB962C8B-B14F-4D97-AF65-F5344CB8AC3E}">
        <p14:creationId xmlns:p14="http://schemas.microsoft.com/office/powerpoint/2010/main" val="4112821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impact of this policy was to increase liquidity to banks and revival of companies such as General Motors and Chrysler which were financially crippled.</a:t>
            </a:r>
          </a:p>
          <a:p>
            <a:r>
              <a:rPr lang="en-US" dirty="0" smtClean="0"/>
              <a:t>Households with adequate savings or credit facility calculate their consumption budget using their lifetime earnings but not those of the current year.</a:t>
            </a:r>
          </a:p>
          <a:p>
            <a:r>
              <a:rPr lang="en-US" dirty="0" smtClean="0"/>
              <a:t>Rebate associated spending encouraged the slight growth of GDP in the second quarter of 2007.</a:t>
            </a:r>
          </a:p>
          <a:p>
            <a:r>
              <a:rPr lang="en-US" dirty="0" smtClean="0"/>
              <a:t>These Acts helped the Federal reserve to obtain $700 billion that was to be used to purchase mortgage-backed securities from banks.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10</a:t>
            </a:fld>
            <a:endParaRPr lang="en-US" altLang="en-US"/>
          </a:p>
        </p:txBody>
      </p:sp>
    </p:spTree>
    <p:extLst>
      <p:ext uri="{BB962C8B-B14F-4D97-AF65-F5344CB8AC3E}">
        <p14:creationId xmlns:p14="http://schemas.microsoft.com/office/powerpoint/2010/main" val="958930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indicator of the 2008 recession was February 2007, after the Federal Home Loan Mortgage Corporation (Freddie Mac) notified the financial firms that it would not buy subprime mortgage-backed securities.</a:t>
            </a:r>
          </a:p>
          <a:p>
            <a:r>
              <a:rPr lang="en-US" dirty="0" smtClean="0"/>
              <a:t>Financial firms in housing-related markets performance had deteriorated. </a:t>
            </a:r>
          </a:p>
          <a:p>
            <a:r>
              <a:rPr lang="en-US" dirty="0" smtClean="0"/>
              <a:t>Banks failed to offer credit using mortgage-backed securities to fund long-term loans.</a:t>
            </a:r>
          </a:p>
          <a:p>
            <a:r>
              <a:rPr lang="en-US" dirty="0" smtClean="0"/>
              <a:t>In the next six months there were no major collapse of banking institutions or weakened macroeconomics (</a:t>
            </a:r>
            <a:r>
              <a:rPr lang="en-US" dirty="0" err="1" smtClean="0"/>
              <a:t>Christiano</a:t>
            </a:r>
            <a:r>
              <a:rPr lang="en-US" dirty="0" smtClean="0"/>
              <a:t> et al, 2008).</a:t>
            </a:r>
          </a:p>
          <a:p>
            <a:r>
              <a:rPr lang="en-US" dirty="0" smtClean="0"/>
              <a:t>Banks and urged the Federal reserve to reconsider the policy but the Federal Open-Market Committee (FOMC) declined on August, 2007</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11</a:t>
            </a:fld>
            <a:endParaRPr lang="en-US" altLang="en-US"/>
          </a:p>
        </p:txBody>
      </p:sp>
    </p:spTree>
    <p:extLst>
      <p:ext uri="{BB962C8B-B14F-4D97-AF65-F5344CB8AC3E}">
        <p14:creationId xmlns:p14="http://schemas.microsoft.com/office/powerpoint/2010/main" val="1475729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change in the policy by the Federal reserve was the creation of a special credit facility to banks. It was passed on March 11, 2008 and was referred to as Term Securities Lending Facility (TSLF).</a:t>
            </a:r>
          </a:p>
          <a:p>
            <a:r>
              <a:rPr lang="en-US" dirty="0" smtClean="0"/>
              <a:t>This credit mechanism allowed the banks to access liquidity using high-grade mortgage-backed securities for a duration of one month.</a:t>
            </a:r>
          </a:p>
          <a:p>
            <a:r>
              <a:rPr lang="en-US" dirty="0" smtClean="0"/>
              <a:t>The Federal reserve also lowered the target funds rate to 2.25%. </a:t>
            </a:r>
          </a:p>
          <a:p>
            <a:r>
              <a:rPr lang="en-US" dirty="0" smtClean="0"/>
              <a:t>The impact of this policy was alleviating the closure of Mortgage investment firms which could not secure loans using mortgage-backed securities. </a:t>
            </a:r>
          </a:p>
          <a:p>
            <a:r>
              <a:rPr lang="en-US" dirty="0" smtClean="0"/>
              <a:t>For example, Bear Stearns, an investment firm collapsed in March and Federal reserve provided a $29 loan to JPMorgan Chase to bail Bear Stearns preventing it from shutting down.</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12</a:t>
            </a:fld>
            <a:endParaRPr lang="en-US" altLang="en-US"/>
          </a:p>
        </p:txBody>
      </p:sp>
    </p:spTree>
    <p:extLst>
      <p:ext uri="{BB962C8B-B14F-4D97-AF65-F5344CB8AC3E}">
        <p14:creationId xmlns:p14="http://schemas.microsoft.com/office/powerpoint/2010/main" val="272709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gradual lowering of Federal reserve target funds rate from 5.25% to 2.25% and the to zero increased the liquidity of banks.</a:t>
            </a:r>
          </a:p>
          <a:p>
            <a:r>
              <a:rPr lang="en-US" dirty="0" smtClean="0"/>
              <a:t>Banks were able to have more cash to provide credit to businesses and individuals.</a:t>
            </a:r>
          </a:p>
          <a:p>
            <a:r>
              <a:rPr lang="en-US" dirty="0" smtClean="0"/>
              <a:t>The Term Asset-Backed Securities Loan Facility (TALF) and Term Asset-Backed Securities Loan Facility (TALF) enable the banks to dispose the securities previously bought using mortgage-backed plans.</a:t>
            </a:r>
          </a:p>
          <a:p>
            <a:r>
              <a:rPr lang="en-US" dirty="0" smtClean="0"/>
              <a:t>The numerous policies led to an overall effect of enabling the banks to start issuing asset-backed loans as banks could not initially be able to secure loans using mortgage-backed securities. The GDP growth improved by 2-3% in the first quarter of 2009 and up to 3% in the last quarter of 2009 signaling the end of the recession. </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13</a:t>
            </a:fld>
            <a:endParaRPr lang="en-US" altLang="en-US"/>
          </a:p>
        </p:txBody>
      </p:sp>
    </p:spTree>
    <p:extLst>
      <p:ext uri="{BB962C8B-B14F-4D97-AF65-F5344CB8AC3E}">
        <p14:creationId xmlns:p14="http://schemas.microsoft.com/office/powerpoint/2010/main" val="615737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Speaker’s notes.</a:t>
            </a: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F8B2AAD-41D7-442F-8858-67BD24D1CABD}" type="slidenum">
              <a:rPr lang="en-US" altLang="en-US">
                <a:latin typeface="Arial" panose="020B0604020202020204" pitchFamily="34" charset="0"/>
              </a:rPr>
              <a:pPr>
                <a:spcBef>
                  <a:spcPct val="0"/>
                </a:spcBef>
              </a:pPr>
              <a:t>14</a:t>
            </a:fld>
            <a:endParaRPr lang="en-US" altLang="en-US">
              <a:latin typeface="Arial" panose="020B0604020202020204" pitchFamily="34" charset="0"/>
            </a:endParaRPr>
          </a:p>
        </p:txBody>
      </p:sp>
    </p:spTree>
    <p:extLst>
      <p:ext uri="{BB962C8B-B14F-4D97-AF65-F5344CB8AC3E}">
        <p14:creationId xmlns:p14="http://schemas.microsoft.com/office/powerpoint/2010/main" val="3713206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16</a:t>
            </a:fld>
            <a:endParaRPr lang="en-US" altLang="en-US">
              <a:latin typeface="Arial" panose="020B0604020202020204" pitchFamily="34" charset="0"/>
            </a:endParaRPr>
          </a:p>
        </p:txBody>
      </p:sp>
    </p:spTree>
    <p:extLst>
      <p:ext uri="{BB962C8B-B14F-4D97-AF65-F5344CB8AC3E}">
        <p14:creationId xmlns:p14="http://schemas.microsoft.com/office/powerpoint/2010/main" val="3331129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98455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375722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4279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452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48509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343865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926499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51759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pPr/>
              <a:t>‹#›</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155762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934552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624275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29518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4204480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065466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79308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585339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782024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169" y="5843356"/>
            <a:ext cx="2685832" cy="101464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949613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424"/>
          <a:stretch/>
        </p:blipFill>
        <p:spPr>
          <a:xfrm>
            <a:off x="6467954" y="5843356"/>
            <a:ext cx="2676047"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27465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p:txBody>
          <a:bodyPr anchor="ctr"/>
          <a:lstStyle/>
          <a:p>
            <a:r>
              <a:rPr lang="en-US" dirty="0"/>
              <a:t>CLICK TO EDIT MASTER 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6"/>
            <a:ext cx="2687340"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117423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289"/>
          <a:stretch/>
        </p:blipFill>
        <p:spPr>
          <a:xfrm>
            <a:off x="6463517" y="5843356"/>
            <a:ext cx="2684149"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44812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671"/>
          <a:stretch/>
        </p:blipFill>
        <p:spPr>
          <a:xfrm>
            <a:off x="6463797" y="5843356"/>
            <a:ext cx="2680203"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61205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39752"/>
            <a:ext cx="2685071" cy="103086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62622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2573"/>
          <a:stretch/>
        </p:blipFill>
        <p:spPr>
          <a:xfrm>
            <a:off x="6458929" y="5843357"/>
            <a:ext cx="2685071" cy="1018223"/>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88919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7"/>
            <a:ext cx="2685008" cy="101240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40822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718271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26676"/>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198904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3516" y="5843356"/>
            <a:ext cx="2686736" cy="1014644"/>
          </a:xfrm>
          <a:prstGeom prst="rect">
            <a:avLst/>
          </a:prstGeom>
        </p:spPr>
      </p:pic>
      <p:sp>
        <p:nvSpPr>
          <p:cNvPr id="8"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75236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3.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1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pPr/>
              <a:t>‹#›</a:t>
            </a:fld>
            <a:endParaRPr lang="en-US" dirty="0"/>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a16="http://schemas.microsoft.com/office/drawing/2014/main" xmlns=""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1833777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303" y="235975"/>
            <a:ext cx="8701640" cy="92988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7303" y="1320801"/>
            <a:ext cx="8701640" cy="415743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5843356"/>
            <a:ext cx="9144000" cy="1014644"/>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rotWithShape="1">
          <a:blip r:embed="rId13" cstate="print">
            <a:extLst>
              <a:ext uri="{28A0092B-C50C-407E-A947-70E740481C1C}">
                <a14:useLocalDpi xmlns:a14="http://schemas.microsoft.com/office/drawing/2010/main" val="0"/>
              </a:ext>
            </a:extLst>
          </a:blip>
          <a:srcRect l="2250" t="6265" r="2070" b="6044"/>
          <a:stretch/>
        </p:blipFill>
        <p:spPr>
          <a:xfrm>
            <a:off x="257304" y="6091698"/>
            <a:ext cx="2575657" cy="517961"/>
          </a:xfrm>
          <a:prstGeom prst="rect">
            <a:avLst/>
          </a:prstGeom>
        </p:spPr>
      </p:pic>
      <p:pic>
        <p:nvPicPr>
          <p:cNvPr id="8" name="Picture 7"/>
          <p:cNvPicPr>
            <a:picLocks noChangeAspect="1"/>
          </p:cNvPicPr>
          <p:nvPr/>
        </p:nvPicPr>
        <p:blipFill rotWithShape="1">
          <a:blip r:embed="rId14">
            <a:extLst>
              <a:ext uri="{28A0092B-C50C-407E-A947-70E740481C1C}">
                <a14:useLocalDpi xmlns:a14="http://schemas.microsoft.com/office/drawing/2010/main" val="0"/>
              </a:ext>
            </a:extLst>
          </a:blip>
          <a:srcRect b="448"/>
          <a:stretch/>
        </p:blipFill>
        <p:spPr>
          <a:xfrm>
            <a:off x="6459976" y="5841926"/>
            <a:ext cx="2684024" cy="1016075"/>
          </a:xfrm>
          <a:prstGeom prst="rect">
            <a:avLst/>
          </a:prstGeom>
        </p:spPr>
      </p:pic>
      <p:sp>
        <p:nvSpPr>
          <p:cNvPr id="24" name="Rectangle 23"/>
          <p:cNvSpPr/>
          <p:nvPr/>
        </p:nvSpPr>
        <p:spPr>
          <a:xfrm>
            <a:off x="6426855" y="5843356"/>
            <a:ext cx="34289" cy="1014644"/>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6228007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hyperlink" Target="https://research.stlouisfed.org/fred2/series/GDPC96/"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media.pearsoncmg.com/ph/bp/bp_hubbard_econ_5/sectionvid/section1901.html" TargetMode="External"/><Relationship Id="rId5" Type="http://schemas.openxmlformats.org/officeDocument/2006/relationships/hyperlink" Target="https://youtu.be/kYd51YutYqo" TargetMode="External"/><Relationship Id="rId4" Type="http://schemas.openxmlformats.org/officeDocument/2006/relationships/hyperlink" Target="http://media.pearsoncmg.com/ph/bp/bp_hubbard_econ_5/sectionvid/section2101.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media.pearsoncmg.com/ph/bp/bp_hubbard_econ_5/sectionvid/section2001.html" TargetMode="External"/><Relationship Id="rId7" Type="http://schemas.openxmlformats.org/officeDocument/2006/relationships/hyperlink" Target="https://fred.stlouisfed.org/series/UNRATE" TargetMode="Externa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hyperlink" Target="https://fred.stlouisfed.org/series/PPIACO" TargetMode="External"/><Relationship Id="rId5" Type="http://schemas.openxmlformats.org/officeDocument/2006/relationships/hyperlink" Target="https://fred.stlouisfed.org/series/CPIAUCSL#0" TargetMode="External"/><Relationship Id="rId4" Type="http://schemas.openxmlformats.org/officeDocument/2006/relationships/hyperlink" Target="http://media.pearsoncmg.com/ph/bp/bp_hubbard_econ_5/sectionvid/section2004.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research.stlouisfed.org/fred2/series/DFF"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hyperlink" Target="http://media.pearsoncmg.com/ph/bp/bp_hubbard_econ_5/sectionvid/section2603.html" TargetMode="External"/><Relationship Id="rId5" Type="http://schemas.openxmlformats.org/officeDocument/2006/relationships/hyperlink" Target="https://research.stlouisfed.org/fred2/series/MPRIME" TargetMode="External"/><Relationship Id="rId4" Type="http://schemas.openxmlformats.org/officeDocument/2006/relationships/hyperlink" Target="https://research.stlouisfed.org/fred2/series/GS3"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fred.stlouisfed.org/series/EXPGSC1"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hyperlink" Target="https://fred.stlouisfed.org/series/IMPGSC1"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media.pearsoncmg.com/ph/bp/bp_hubbard_econ_5/sectionvid/section0902.html"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media.pearsoncmg.com/ph/bp/bp_hubbard_econ_5/Figures/ch24/figure2404.html" TargetMode="External"/><Relationship Id="rId7" Type="http://schemas.openxmlformats.org/officeDocument/2006/relationships/hyperlink" Target="https://www.youtube.com/watch?v=1qhJPqyJRo8"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hyperlink" Target="http://media.pearsoncmg.com/ph/bp/bp_hubbard_econ_5/sectionvid/section2303.html" TargetMode="External"/><Relationship Id="rId5" Type="http://schemas.openxmlformats.org/officeDocument/2006/relationships/hyperlink" Target="http://media.pearsoncmg.com/ph/bp/bp_hubbard_econ_5/sectionvid/section2302.html" TargetMode="External"/><Relationship Id="rId4" Type="http://schemas.openxmlformats.org/officeDocument/2006/relationships/hyperlink" Target="http://media.pearsoncmg.com/ph/bp/bp_hubbard_econ_5/sectionvid/section2301.html"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smtClean="0">
                <a:latin typeface="Arial" panose="020B0604020202020204" pitchFamily="34" charset="0"/>
                <a:ea typeface="ＭＳ Ｐゴシック" panose="020B0600070205080204" pitchFamily="34" charset="-128"/>
                <a:cs typeface="Arial" panose="020B0604020202020204" pitchFamily="34" charset="0"/>
              </a:rPr>
              <a:t>2008 Economic Depression</a:t>
            </a:r>
            <a:endParaRPr lang="en-US" altLang="en-US" sz="32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 name="Subtitle 4"/>
          <p:cNvSpPr>
            <a:spLocks noGrp="1"/>
          </p:cNvSpPr>
          <p:nvPr>
            <p:ph type="body" idx="1"/>
          </p:nvPr>
        </p:nvSpPr>
        <p:spPr/>
        <p:txBody>
          <a:bodyPr rtlCol="0">
            <a:normAutofit/>
          </a:bodyPr>
          <a:lstStyle/>
          <a:p>
            <a:pPr>
              <a:buFont typeface="Arial" charset="0"/>
              <a:buNone/>
              <a:defRPr/>
            </a:pPr>
            <a:r>
              <a:rPr lang="en-US" sz="2400" dirty="0" err="1" smtClean="0">
                <a:cs typeface="+mn-cs"/>
              </a:rPr>
              <a:t>Fransaita</a:t>
            </a:r>
            <a:r>
              <a:rPr lang="en-US" sz="2400" dirty="0" smtClean="0">
                <a:cs typeface="+mn-cs"/>
              </a:rPr>
              <a:t> Hazelwood</a:t>
            </a:r>
            <a:endParaRPr lang="en-US" sz="2400" dirty="0">
              <a:cs typeface="+mn-cs"/>
            </a:endParaRPr>
          </a:p>
          <a:p>
            <a:pPr>
              <a:buFont typeface="Arial" charset="0"/>
              <a:buNone/>
              <a:defRPr/>
            </a:pPr>
            <a:r>
              <a:rPr lang="en-US" sz="2400" dirty="0">
                <a:cs typeface="+mn-cs"/>
              </a:rPr>
              <a:t>ECO 202</a:t>
            </a:r>
          </a:p>
          <a:p>
            <a:pPr>
              <a:buFont typeface="Arial" charset="0"/>
              <a:buNone/>
              <a:defRPr/>
            </a:pPr>
            <a:r>
              <a:rPr lang="en-US" sz="2400" dirty="0" smtClean="0">
                <a:cs typeface="+mn-cs"/>
              </a:rPr>
              <a:t>Professor </a:t>
            </a:r>
            <a:r>
              <a:rPr lang="en-US" sz="2400" dirty="0" err="1" smtClean="0">
                <a:cs typeface="+mn-cs"/>
              </a:rPr>
              <a:t>Jantz</a:t>
            </a:r>
            <a:r>
              <a:rPr lang="en-US" sz="2400" dirty="0" smtClean="0">
                <a:cs typeface="+mn-cs"/>
              </a:rPr>
              <a:t> </a:t>
            </a:r>
            <a:endParaRPr lang="en-US" sz="2400" dirty="0">
              <a:cs typeface="+mn-cs"/>
            </a:endParaRPr>
          </a:p>
          <a:p>
            <a:pPr eaLnBrk="1" fontAlgn="auto" hangingPunct="1">
              <a:spcAft>
                <a:spcPts val="0"/>
              </a:spcAft>
              <a:defRPr/>
            </a:pPr>
            <a:endParaRPr lang="en-US" dirty="0">
              <a:ea typeface="+mn-ea"/>
              <a:cs typeface="+mn-cs"/>
            </a:endParaRPr>
          </a:p>
        </p:txBody>
      </p:sp>
      <p:sp>
        <p:nvSpPr>
          <p:cNvPr id="4100" name="TextBox 7"/>
          <p:cNvSpPr txBox="1">
            <a:spLocks noChangeArrowheads="1"/>
          </p:cNvSpPr>
          <p:nvPr/>
        </p:nvSpPr>
        <p:spPr bwMode="auto">
          <a:xfrm>
            <a:off x="379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4000"/>
            <a:ext cx="8258175" cy="1193800"/>
          </a:xfrm>
        </p:spPr>
        <p:txBody>
          <a:bodyPr/>
          <a:lstStyle/>
          <a:p>
            <a:pPr>
              <a:defRPr/>
            </a:pPr>
            <a:r>
              <a:rPr lang="en-US" dirty="0">
                <a:ea typeface="+mj-ea"/>
                <a:cs typeface="+mj-cs"/>
              </a:rPr>
              <a:t>Ten-Year Period of U.S. Economic History Overview</a:t>
            </a:r>
            <a:endParaRPr lang="en-US" dirty="0">
              <a:cs typeface="+mj-cs"/>
            </a:endParaRPr>
          </a:p>
        </p:txBody>
      </p:sp>
      <p:sp>
        <p:nvSpPr>
          <p:cNvPr id="6147" name="Content Placeholder 2"/>
          <p:cNvSpPr>
            <a:spLocks noGrp="1"/>
          </p:cNvSpPr>
          <p:nvPr>
            <p:ph idx="1"/>
          </p:nvPr>
        </p:nvSpPr>
        <p:spPr/>
        <p:txBody>
          <a:bodyPr/>
          <a:lstStyle/>
          <a:p>
            <a:pPr>
              <a:buClrTx/>
            </a:pP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This slide should include a brief overview of the 10-year period between 1950 and today that you chose for this presentation.</a:t>
            </a:r>
          </a:p>
          <a:p>
            <a:endParaRPr lang="en-US" altLang="en-US" dirty="0">
              <a:latin typeface="Frank Goth ECd" pitchFamily="34"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GDP (2 slides)</a:t>
            </a:r>
          </a:p>
        </p:txBody>
      </p:sp>
      <p:sp>
        <p:nvSpPr>
          <p:cNvPr id="8195" name="Content Placeholder 2"/>
          <p:cNvSpPr>
            <a:spLocks noGrp="1"/>
          </p:cNvSpPr>
          <p:nvPr>
            <p:ph idx="1"/>
          </p:nvPr>
        </p:nvSpPr>
        <p:spPr>
          <a:xfrm>
            <a:off x="628650" y="1319354"/>
            <a:ext cx="8258175" cy="4929046"/>
          </a:xfrm>
        </p:spPr>
        <p:txBody>
          <a:bodyPr>
            <a:normAutofit/>
          </a:bodyPr>
          <a:lstStyle/>
          <a:p>
            <a:pPr lvl="1"/>
            <a:r>
              <a:rPr lang="en-US" altLang="en-US" dirty="0">
                <a:latin typeface="+mn-lt"/>
                <a:ea typeface="ＭＳ Ｐゴシック" panose="020B0600070205080204" pitchFamily="34" charset="-128"/>
                <a:cs typeface="Times New Roman" panose="02020603050405020304" pitchFamily="18" charset="0"/>
              </a:rPr>
              <a:t>Gross Domestic Product (GDP) and Growth</a:t>
            </a:r>
          </a:p>
          <a:p>
            <a:pPr lvl="2"/>
            <a:r>
              <a:rPr lang="en-US" altLang="en-US" sz="1800" dirty="0">
                <a:latin typeface="+mn-lt"/>
                <a:ea typeface="ＭＳ Ｐゴシック" panose="020B0600070205080204" pitchFamily="34" charset="-128"/>
                <a:cs typeface="Times New Roman" panose="02020603050405020304" pitchFamily="18" charset="0"/>
              </a:rPr>
              <a:t>Show a graph of real GDP growth rates for each year of your decade and highlight significant changes in growth rates, such as dips or negative growth (recession) or booms (economic expansion)</a:t>
            </a:r>
          </a:p>
          <a:p>
            <a:pPr lvl="2"/>
            <a:r>
              <a:rPr lang="en-US" altLang="en-US" sz="1800" dirty="0">
                <a:latin typeface="+mn-lt"/>
                <a:ea typeface="ＭＳ Ｐゴシック" panose="020B0600070205080204" pitchFamily="34" charset="-128"/>
                <a:cs typeface="Times New Roman" panose="02020603050405020304" pitchFamily="18" charset="0"/>
              </a:rPr>
              <a:t>Real GDP data can be found </a:t>
            </a:r>
            <a:r>
              <a:rPr lang="en-US" altLang="en-US" sz="1800" dirty="0">
                <a:latin typeface="+mn-lt"/>
                <a:ea typeface="ＭＳ Ｐゴシック" panose="020B0600070205080204" pitchFamily="34" charset="-128"/>
                <a:cs typeface="Times New Roman" panose="02020603050405020304" pitchFamily="18" charset="0"/>
                <a:hlinkClick r:id="rId3"/>
              </a:rPr>
              <a:t>here</a:t>
            </a:r>
            <a:r>
              <a:rPr lang="en-US" altLang="en-US" sz="1800" dirty="0">
                <a:latin typeface="+mn-lt"/>
                <a:ea typeface="ＭＳ Ｐゴシック" panose="020B0600070205080204" pitchFamily="34" charset="-128"/>
                <a:cs typeface="Times New Roman" panose="02020603050405020304" pitchFamily="18" charset="0"/>
              </a:rPr>
              <a:t> at FRED, the research database of the St. Louis Federal Reserve – adjust the data to your 10 year period and use these numbers to </a:t>
            </a:r>
            <a:r>
              <a:rPr lang="en-US" altLang="en-US" sz="1800" dirty="0">
                <a:latin typeface="+mn-lt"/>
                <a:ea typeface="ＭＳ Ｐゴシック" panose="020B0600070205080204" pitchFamily="34" charset="-128"/>
                <a:cs typeface="Times New Roman" panose="02020603050405020304" pitchFamily="18" charset="0"/>
                <a:hlinkClick r:id="rId4"/>
              </a:rPr>
              <a:t>calculate the growth rate </a:t>
            </a:r>
            <a:endParaRPr lang="en-US" altLang="en-US" sz="1800" dirty="0">
              <a:latin typeface="+mn-lt"/>
              <a:ea typeface="ＭＳ Ｐゴシック" panose="020B0600070205080204" pitchFamily="34" charset="-128"/>
              <a:cs typeface="Times New Roman" panose="02020603050405020304" pitchFamily="18" charset="0"/>
            </a:endParaRPr>
          </a:p>
          <a:p>
            <a:pPr lvl="2"/>
            <a:r>
              <a:rPr lang="en-US" altLang="en-US" sz="1800" dirty="0">
                <a:latin typeface="+mn-lt"/>
                <a:ea typeface="ＭＳ Ｐゴシック" panose="020B0600070205080204" pitchFamily="34" charset="-128"/>
                <a:cs typeface="Times New Roman" panose="02020603050405020304" pitchFamily="18" charset="0"/>
              </a:rPr>
              <a:t>Here is a </a:t>
            </a:r>
            <a:r>
              <a:rPr lang="en-US" altLang="en-US" sz="1800" dirty="0">
                <a:latin typeface="+mn-lt"/>
                <a:ea typeface="ＭＳ Ｐゴシック" panose="020B0600070205080204" pitchFamily="34" charset="-128"/>
                <a:cs typeface="Times New Roman" panose="02020603050405020304" pitchFamily="18" charset="0"/>
                <a:hlinkClick r:id="rId5"/>
              </a:rPr>
              <a:t>video</a:t>
            </a:r>
            <a:r>
              <a:rPr lang="en-US" altLang="en-US" sz="1800" dirty="0">
                <a:latin typeface="+mn-lt"/>
                <a:ea typeface="ＭＳ Ｐゴシック" panose="020B0600070205080204" pitchFamily="34" charset="-128"/>
                <a:cs typeface="Times New Roman" panose="02020603050405020304" pitchFamily="18" charset="0"/>
              </a:rPr>
              <a:t> to introduce you to using the FRED site</a:t>
            </a:r>
          </a:p>
          <a:p>
            <a:pPr lvl="1"/>
            <a:r>
              <a:rPr lang="en-US" altLang="en-US" dirty="0">
                <a:latin typeface="+mn-lt"/>
                <a:ea typeface="ＭＳ Ｐゴシック" panose="020B0600070205080204" pitchFamily="34" charset="-128"/>
                <a:cs typeface="Times New Roman" panose="02020603050405020304" pitchFamily="18" charset="0"/>
              </a:rPr>
              <a:t>Choose two or three of the most relevant events from this time period that impacted the U.S. economy. Apply specific models developed throughout the course to demonstrate how these events influenced national output during this time period. </a:t>
            </a:r>
          </a:p>
          <a:p>
            <a:pPr lvl="2"/>
            <a:r>
              <a:rPr lang="en-US" altLang="en-US" sz="1800" dirty="0">
                <a:latin typeface="+mn-lt"/>
                <a:ea typeface="ＭＳ Ｐゴシック" panose="020B0600070205080204" pitchFamily="34" charset="-128"/>
                <a:cs typeface="Times New Roman" panose="02020603050405020304" pitchFamily="18" charset="0"/>
              </a:rPr>
              <a:t>You can use the </a:t>
            </a:r>
            <a:r>
              <a:rPr lang="en-US" altLang="en-US" sz="1800" dirty="0">
                <a:latin typeface="+mn-lt"/>
                <a:ea typeface="ＭＳ Ｐゴシック" panose="020B0600070205080204" pitchFamily="34" charset="-128"/>
                <a:cs typeface="Times New Roman" panose="02020603050405020304" pitchFamily="18" charset="0"/>
                <a:hlinkClick r:id="rId6"/>
              </a:rPr>
              <a:t>GDP formula</a:t>
            </a:r>
            <a:r>
              <a:rPr lang="en-US" altLang="en-US" sz="1800" dirty="0">
                <a:latin typeface="+mn-lt"/>
                <a:ea typeface="ＭＳ Ｐゴシック" panose="020B0600070205080204" pitchFamily="34" charset="-128"/>
                <a:cs typeface="Times New Roman" panose="02020603050405020304" pitchFamily="18" charset="0"/>
              </a:rPr>
              <a:t> to explain how an event impacted GDP growth.  For instance, if there was large increase in military spending because of a war, we would expect to see an increase in GDP. </a:t>
            </a:r>
          </a:p>
          <a:p>
            <a:pPr lvl="2"/>
            <a:r>
              <a:rPr lang="en-US" altLang="en-US" sz="1800" dirty="0">
                <a:latin typeface="+mn-lt"/>
                <a:ea typeface="ＭＳ Ｐゴシック" panose="020B0600070205080204" pitchFamily="34" charset="-128"/>
                <a:cs typeface="Times New Roman" panose="02020603050405020304" pitchFamily="18" charset="0"/>
              </a:rPr>
              <a:t>Be sure the connections you make are supported by the data you present.</a:t>
            </a:r>
          </a:p>
          <a:p>
            <a:pPr lvl="1"/>
            <a:r>
              <a:rPr lang="en-US" altLang="en-US" dirty="0">
                <a:latin typeface="+mn-lt"/>
                <a:ea typeface="ＭＳ Ｐゴシック" panose="020B0600070205080204" pitchFamily="34" charset="-128"/>
                <a:cs typeface="Times New Roman" panose="02020603050405020304" pitchFamily="18" charset="0"/>
              </a:rPr>
              <a:t>To access hyperlinks, view as Slide Show from top ribbon tab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defRPr/>
            </a:pPr>
            <a:r>
              <a:rPr lang="en-US" sz="3200" dirty="0">
                <a:ea typeface="+mj-ea"/>
                <a:cs typeface="+mj-cs"/>
              </a:rPr>
              <a:t>Unemployment and Inflation (2+ slides)</a:t>
            </a:r>
            <a:endParaRPr lang="en-US" sz="3200" dirty="0">
              <a:cs typeface="+mj-cs"/>
            </a:endParaRPr>
          </a:p>
        </p:txBody>
      </p:sp>
      <p:sp>
        <p:nvSpPr>
          <p:cNvPr id="3" name="Content Placeholder 2"/>
          <p:cNvSpPr>
            <a:spLocks noGrp="1"/>
          </p:cNvSpPr>
          <p:nvPr>
            <p:ph idx="1"/>
          </p:nvPr>
        </p:nvSpPr>
        <p:spPr>
          <a:xfrm>
            <a:off x="494371" y="990600"/>
            <a:ext cx="8192429" cy="5181600"/>
          </a:xfrm>
        </p:spPr>
        <p:txBody>
          <a:bodyPr>
            <a:normAutofit fontScale="70000" lnSpcReduction="20000"/>
          </a:bodyPr>
          <a:lstStyle/>
          <a:p>
            <a:pPr marL="257175" lvl="2" indent="-257175">
              <a:spcBef>
                <a:spcPts val="600"/>
              </a:spcBef>
              <a:spcAft>
                <a:spcPts val="600"/>
              </a:spcAft>
              <a:buFont typeface="Arial" charset="0"/>
              <a:buChar char="•"/>
              <a:defRPr/>
            </a:pPr>
            <a:r>
              <a:rPr lang="en-US" sz="2400" dirty="0">
                <a:latin typeface="+mn-lt"/>
              </a:rPr>
              <a:t>Analyze </a:t>
            </a:r>
            <a:r>
              <a:rPr lang="en-US" sz="2400" dirty="0">
                <a:latin typeface="+mn-lt"/>
                <a:hlinkClick r:id="rId3"/>
              </a:rPr>
              <a:t>unemployment</a:t>
            </a:r>
            <a:r>
              <a:rPr lang="en-US" sz="2400" dirty="0">
                <a:latin typeface="+mn-lt"/>
              </a:rPr>
              <a:t> and </a:t>
            </a:r>
            <a:r>
              <a:rPr lang="en-US" sz="2400" dirty="0">
                <a:latin typeface="+mn-lt"/>
                <a:hlinkClick r:id="rId4"/>
              </a:rPr>
              <a:t>inflation</a:t>
            </a:r>
            <a:r>
              <a:rPr lang="en-US" sz="2400" dirty="0">
                <a:latin typeface="+mn-lt"/>
              </a:rPr>
              <a:t> data as to their relation to output and growth, using macroeconomic principles and models to explain their effect.</a:t>
            </a:r>
          </a:p>
          <a:p>
            <a:pPr marL="600075" lvl="3" indent="-257175">
              <a:spcBef>
                <a:spcPts val="600"/>
              </a:spcBef>
              <a:spcAft>
                <a:spcPts val="600"/>
              </a:spcAft>
              <a:buFont typeface="Arial" charset="0"/>
              <a:buChar char="•"/>
              <a:defRPr/>
            </a:pPr>
            <a:r>
              <a:rPr lang="en-US" sz="2400" dirty="0">
                <a:latin typeface="+mn-lt"/>
                <a:cs typeface="Times New Roman" panose="02020603050405020304" pitchFamily="18" charset="0"/>
              </a:rPr>
              <a:t>Show graphs of both annual inflation rates and annual unemployment rates throughout your decade. </a:t>
            </a:r>
          </a:p>
          <a:p>
            <a:pPr marL="942975" lvl="4" indent="-257175">
              <a:spcBef>
                <a:spcPts val="600"/>
              </a:spcBef>
              <a:spcAft>
                <a:spcPts val="600"/>
              </a:spcAft>
              <a:buFont typeface="Arial" charset="0"/>
              <a:buChar char="•"/>
              <a:defRPr/>
            </a:pPr>
            <a:r>
              <a:rPr lang="en-US" sz="2400" dirty="0">
                <a:latin typeface="+mn-lt"/>
                <a:cs typeface="Times New Roman" panose="02020603050405020304" pitchFamily="18" charset="0"/>
              </a:rPr>
              <a:t>Find data on inflation rates:</a:t>
            </a:r>
          </a:p>
          <a:p>
            <a:pPr marL="1285875" lvl="5" indent="-257175">
              <a:spcBef>
                <a:spcPts val="600"/>
              </a:spcBef>
              <a:spcAft>
                <a:spcPts val="600"/>
              </a:spcAft>
              <a:buFont typeface="Arial" charset="0"/>
              <a:buChar char="•"/>
              <a:defRPr/>
            </a:pPr>
            <a:r>
              <a:rPr lang="en-US" sz="2400" dirty="0">
                <a:cs typeface="Times New Roman" panose="02020603050405020304" pitchFamily="18" charset="0"/>
                <a:hlinkClick r:id="rId5"/>
              </a:rPr>
              <a:t>Consumer Price Index</a:t>
            </a:r>
            <a:endParaRPr lang="en-US" sz="2400" dirty="0">
              <a:cs typeface="Times New Roman" panose="02020603050405020304" pitchFamily="18" charset="0"/>
            </a:endParaRPr>
          </a:p>
          <a:p>
            <a:pPr marL="1285875" lvl="5" indent="-257175">
              <a:spcBef>
                <a:spcPts val="600"/>
              </a:spcBef>
              <a:spcAft>
                <a:spcPts val="600"/>
              </a:spcAft>
              <a:buFont typeface="Arial" charset="0"/>
              <a:buChar char="•"/>
              <a:defRPr/>
            </a:pPr>
            <a:r>
              <a:rPr lang="en-US" sz="2400" dirty="0">
                <a:cs typeface="Times New Roman" panose="02020603050405020304" pitchFamily="18" charset="0"/>
                <a:hlinkClick r:id="rId6"/>
              </a:rPr>
              <a:t>Producer Price Index</a:t>
            </a:r>
            <a:endParaRPr lang="en-US" sz="2400" dirty="0">
              <a:cs typeface="Times New Roman" panose="02020603050405020304" pitchFamily="18" charset="0"/>
            </a:endParaRPr>
          </a:p>
          <a:p>
            <a:pPr marL="942975" lvl="4" indent="-257175">
              <a:spcBef>
                <a:spcPts val="600"/>
              </a:spcBef>
              <a:spcAft>
                <a:spcPts val="600"/>
              </a:spcAft>
              <a:buFont typeface="Arial" charset="0"/>
              <a:buChar char="•"/>
              <a:defRPr/>
            </a:pPr>
            <a:r>
              <a:rPr lang="en-US" sz="2400" dirty="0">
                <a:latin typeface="+mn-lt"/>
                <a:cs typeface="Times New Roman" panose="02020603050405020304" pitchFamily="18" charset="0"/>
              </a:rPr>
              <a:t>Find data on unemployment </a:t>
            </a:r>
            <a:r>
              <a:rPr lang="en-US" sz="2400" dirty="0">
                <a:latin typeface="+mn-lt"/>
                <a:cs typeface="Times New Roman" panose="02020603050405020304" pitchFamily="18" charset="0"/>
                <a:hlinkClick r:id="rId7"/>
              </a:rPr>
              <a:t>here</a:t>
            </a:r>
            <a:endParaRPr lang="en-US" sz="2400" dirty="0">
              <a:latin typeface="+mn-lt"/>
              <a:cs typeface="Times New Roman" panose="02020603050405020304" pitchFamily="18" charset="0"/>
            </a:endParaRPr>
          </a:p>
          <a:p>
            <a:pPr marL="600075" lvl="3" indent="-257175">
              <a:spcBef>
                <a:spcPts val="600"/>
              </a:spcBef>
              <a:spcAft>
                <a:spcPts val="600"/>
              </a:spcAft>
              <a:buFont typeface="Arial" charset="0"/>
              <a:buChar char="•"/>
              <a:defRPr/>
            </a:pPr>
            <a:r>
              <a:rPr lang="en-US" sz="2400" dirty="0">
                <a:latin typeface="+mn-lt"/>
                <a:cs typeface="Times New Roman" panose="02020603050405020304" pitchFamily="18" charset="0"/>
              </a:rPr>
              <a:t>Explain how inflation and unemployment are calculated for the data presented</a:t>
            </a:r>
          </a:p>
          <a:p>
            <a:pPr marL="600075" lvl="3" indent="-257175">
              <a:spcBef>
                <a:spcPts val="600"/>
              </a:spcBef>
              <a:spcAft>
                <a:spcPts val="600"/>
              </a:spcAft>
              <a:buFont typeface="Arial" charset="0"/>
              <a:buChar char="•"/>
              <a:defRPr/>
            </a:pPr>
            <a:r>
              <a:rPr lang="en-US" sz="2400" dirty="0">
                <a:latin typeface="+mn-lt"/>
                <a:cs typeface="Times New Roman" panose="02020603050405020304" pitchFamily="18" charset="0"/>
              </a:rPr>
              <a:t>Discuss how changes in both are related to changes in GDP growth</a:t>
            </a:r>
          </a:p>
          <a:p>
            <a:pPr marL="257175" lvl="2" indent="-257175">
              <a:spcBef>
                <a:spcPts val="600"/>
              </a:spcBef>
              <a:spcAft>
                <a:spcPts val="600"/>
              </a:spcAft>
              <a:buFont typeface="Arial" charset="0"/>
              <a:buChar char="•"/>
              <a:defRPr/>
            </a:pPr>
            <a:r>
              <a:rPr lang="en-US" sz="2400" dirty="0">
                <a:latin typeface="+mn-lt"/>
              </a:rPr>
              <a:t>Apply specific models developed throughout the course to demonstrate how the previously selected events influenced both unemployment and inflation during this time period. </a:t>
            </a:r>
          </a:p>
          <a:p>
            <a:pPr marL="600075" lvl="3" indent="-257175">
              <a:spcBef>
                <a:spcPts val="600"/>
              </a:spcBef>
              <a:spcAft>
                <a:spcPts val="600"/>
              </a:spcAft>
              <a:buFont typeface="Arial" charset="0"/>
              <a:buChar char="•"/>
              <a:defRPr/>
            </a:pPr>
            <a:r>
              <a:rPr lang="en-US" sz="2400" dirty="0">
                <a:latin typeface="+mn-lt"/>
              </a:rPr>
              <a:t>Discuss how the events impacted both economic indicators</a:t>
            </a:r>
          </a:p>
          <a:p>
            <a:pPr marL="600075" lvl="3" indent="-257175">
              <a:spcBef>
                <a:spcPts val="600"/>
              </a:spcBef>
              <a:spcAft>
                <a:spcPts val="600"/>
              </a:spcAft>
              <a:buFont typeface="Arial" charset="0"/>
              <a:buChar char="•"/>
              <a:defRPr/>
            </a:pPr>
            <a:r>
              <a:rPr lang="en-US" sz="2400" dirty="0">
                <a:latin typeface="+mn-lt"/>
              </a:rPr>
              <a:t>For the final draft, look to include our AD-AS model to illustrate how events led the changes observed in both</a:t>
            </a:r>
          </a:p>
          <a:p>
            <a:pPr marL="342900" lvl="3" indent="0">
              <a:spcAft>
                <a:spcPts val="600"/>
              </a:spcAft>
              <a:buNone/>
              <a:defRPr/>
            </a:pPr>
            <a:endParaRPr lang="en-US" sz="1350" dirty="0">
              <a:cs typeface="+mn-cs"/>
            </a:endParaRPr>
          </a:p>
        </p:txBody>
      </p:sp>
    </p:spTree>
    <p:extLst>
      <p:ext uri="{BB962C8B-B14F-4D97-AF65-F5344CB8AC3E}">
        <p14:creationId xmlns:p14="http://schemas.microsoft.com/office/powerpoint/2010/main" val="1214179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200" dirty="0">
                <a:ea typeface="+mj-ea"/>
                <a:cs typeface="+mj-cs"/>
              </a:rPr>
              <a:t>Interest Rates</a:t>
            </a:r>
            <a:endParaRPr lang="en-US" sz="3200" dirty="0">
              <a:cs typeface="+mj-cs"/>
            </a:endParaRPr>
          </a:p>
        </p:txBody>
      </p:sp>
      <p:sp>
        <p:nvSpPr>
          <p:cNvPr id="3" name="Content Placeholder 2"/>
          <p:cNvSpPr>
            <a:spLocks noGrp="1"/>
          </p:cNvSpPr>
          <p:nvPr>
            <p:ph idx="1"/>
          </p:nvPr>
        </p:nvSpPr>
        <p:spPr>
          <a:xfrm>
            <a:off x="628650" y="1295400"/>
            <a:ext cx="8362950" cy="4525963"/>
          </a:xfrm>
        </p:spPr>
        <p:txBody>
          <a:bodyPr>
            <a:normAutofit/>
          </a:bodyPr>
          <a:lstStyle/>
          <a:p>
            <a:pPr marL="0" indent="0" eaLnBrk="1" fontAlgn="auto" hangingPunct="1">
              <a:spcAft>
                <a:spcPts val="0"/>
              </a:spcAft>
              <a:buClrTx/>
              <a:buSzTx/>
              <a:buFont typeface="Arial" charset="0"/>
              <a:buNone/>
              <a:defRPr/>
            </a:pPr>
            <a:r>
              <a:rPr lang="en-US" sz="1800" dirty="0"/>
              <a:t>Analyze interest rate fluctuations throughout this time period and their effects on other aspects of the economy.</a:t>
            </a:r>
          </a:p>
          <a:p>
            <a:pPr eaLnBrk="1" fontAlgn="auto" hangingPunct="1">
              <a:spcAft>
                <a:spcPts val="0"/>
              </a:spcAft>
              <a:buClrTx/>
              <a:buSzTx/>
              <a:defRPr/>
            </a:pPr>
            <a:r>
              <a:rPr lang="en-US" sz="1800" dirty="0"/>
              <a:t>Show graph of interest rates during your time period – there are different rate to choose from, like the </a:t>
            </a:r>
            <a:r>
              <a:rPr lang="en-US" sz="1800" dirty="0">
                <a:hlinkClick r:id="rId3"/>
              </a:rPr>
              <a:t>Federal Funds Rate</a:t>
            </a:r>
            <a:r>
              <a:rPr lang="en-US" sz="1800" dirty="0"/>
              <a:t>, the </a:t>
            </a:r>
            <a:r>
              <a:rPr lang="en-US" sz="1800" dirty="0">
                <a:hlinkClick r:id="rId4"/>
              </a:rPr>
              <a:t>3-Month Treasury Rate</a:t>
            </a:r>
            <a:r>
              <a:rPr lang="en-US" sz="1800" dirty="0"/>
              <a:t> or the </a:t>
            </a:r>
            <a:r>
              <a:rPr lang="en-US" sz="1800" dirty="0">
                <a:hlinkClick r:id="rId5"/>
              </a:rPr>
              <a:t>Bank Prime Loan Rate</a:t>
            </a:r>
            <a:r>
              <a:rPr lang="en-US" sz="1800" dirty="0"/>
              <a:t> which will each give a sense of the level of interest rates and the trend throughout the decade</a:t>
            </a:r>
          </a:p>
          <a:p>
            <a:pPr eaLnBrk="1" fontAlgn="auto" hangingPunct="1">
              <a:spcAft>
                <a:spcPts val="0"/>
              </a:spcAft>
              <a:buClrTx/>
              <a:buSzTx/>
              <a:defRPr/>
            </a:pPr>
            <a:r>
              <a:rPr lang="en-US" sz="1800" dirty="0"/>
              <a:t>Then discuss the following:</a:t>
            </a:r>
          </a:p>
          <a:p>
            <a:pPr lvl="1" eaLnBrk="1" fontAlgn="auto" hangingPunct="1">
              <a:spcAft>
                <a:spcPts val="0"/>
              </a:spcAft>
              <a:buClrTx/>
              <a:buSzTx/>
              <a:defRPr/>
            </a:pPr>
            <a:r>
              <a:rPr lang="en-US" dirty="0"/>
              <a:t>How would these fluctuations affect/be affected by inflation? </a:t>
            </a:r>
          </a:p>
          <a:p>
            <a:pPr lvl="1" eaLnBrk="1" fontAlgn="auto" hangingPunct="1">
              <a:spcAft>
                <a:spcPts val="0"/>
              </a:spcAft>
              <a:buClrTx/>
              <a:buSzTx/>
              <a:defRPr/>
            </a:pPr>
            <a:r>
              <a:rPr lang="en-US" dirty="0"/>
              <a:t>Would investments and foreign trade rates increase or decrease? </a:t>
            </a:r>
          </a:p>
          <a:p>
            <a:pPr lvl="1" eaLnBrk="1" fontAlgn="auto" hangingPunct="1">
              <a:spcAft>
                <a:spcPts val="0"/>
              </a:spcAft>
              <a:buClrTx/>
              <a:buSzTx/>
              <a:defRPr/>
            </a:pPr>
            <a:r>
              <a:rPr lang="en-US" dirty="0"/>
              <a:t>How would the GDP of the American economy be affected? </a:t>
            </a:r>
          </a:p>
          <a:p>
            <a:pPr lvl="1" eaLnBrk="1" fontAlgn="auto" hangingPunct="1">
              <a:spcAft>
                <a:spcPts val="0"/>
              </a:spcAft>
              <a:buClrTx/>
              <a:buSzTx/>
              <a:defRPr/>
            </a:pPr>
            <a:r>
              <a:rPr lang="en-US" dirty="0">
                <a:cs typeface="+mn-cs"/>
              </a:rPr>
              <a:t>To answer the above questions, consider the </a:t>
            </a:r>
            <a:r>
              <a:rPr lang="en-US" dirty="0">
                <a:cs typeface="+mn-cs"/>
                <a:hlinkClick r:id="rId6"/>
              </a:rPr>
              <a:t>relationship between interest rates and GDP</a:t>
            </a:r>
            <a:endParaRPr lang="en-US" dirty="0">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ea typeface="ＭＳ Ｐゴシック" panose="020B0600070205080204" pitchFamily="34" charset="-128"/>
                <a:cs typeface="Arial" panose="020B0604020202020204" pitchFamily="34" charset="0"/>
              </a:rPr>
              <a:t>Foreign Trade: Imports and Exports</a:t>
            </a:r>
          </a:p>
        </p:txBody>
      </p:sp>
      <p:sp>
        <p:nvSpPr>
          <p:cNvPr id="14339" name="Content Placeholder 2"/>
          <p:cNvSpPr>
            <a:spLocks noGrp="1"/>
          </p:cNvSpPr>
          <p:nvPr>
            <p:ph idx="1"/>
          </p:nvPr>
        </p:nvSpPr>
        <p:spPr>
          <a:xfrm>
            <a:off x="628650" y="1143000"/>
            <a:ext cx="8362950" cy="4983163"/>
          </a:xfrm>
        </p:spPr>
        <p:txBody>
          <a:bodyPr>
            <a:normAutofit/>
          </a:bodyPr>
          <a:lstStyle/>
          <a:p>
            <a:pPr marL="0" indent="0">
              <a:buNone/>
            </a:pPr>
            <a:r>
              <a:rPr lang="en-US" sz="1800" dirty="0">
                <a:latin typeface="+mn-lt"/>
              </a:rPr>
              <a:t>For this element, you are to provide data on levels of imports and exports throughout your decade.  </a:t>
            </a:r>
          </a:p>
          <a:p>
            <a:r>
              <a:rPr lang="en-US" sz="1800" dirty="0">
                <a:latin typeface="+mn-lt"/>
              </a:rPr>
              <a:t>As with the other economic data, annual numbers for each year of your decade is ideal.  In this case, you may want to look at the value of imports and exports in real (inflation-adjusted) dollars or you can present them as a % of GDP.  </a:t>
            </a:r>
          </a:p>
          <a:p>
            <a:r>
              <a:rPr lang="en-US" sz="1800" dirty="0">
                <a:latin typeface="+mn-lt"/>
              </a:rPr>
              <a:t>In your analysis of the data, make connections to other aspects of the economy, such as the exchange rate. An example might be a stronger dollar leads to more imports - since our dollar can buy more foreign currency than before, it also means it can buy more foreign goods and services (all other things being equal) and so would lead to an increase in imports.</a:t>
            </a:r>
          </a:p>
          <a:p>
            <a:r>
              <a:rPr lang="en-US" altLang="en-US" sz="1800" dirty="0">
                <a:latin typeface="+mn-lt"/>
                <a:ea typeface="ＭＳ Ｐゴシック" panose="020B0600070205080204" pitchFamily="34" charset="-128"/>
                <a:cs typeface="Times New Roman" panose="02020603050405020304" pitchFamily="18" charset="0"/>
              </a:rPr>
              <a:t>The Census Bureau collects data on imports and exports and their data is compiled on other reliable website for easy access:</a:t>
            </a:r>
          </a:p>
          <a:p>
            <a:pPr lvl="1"/>
            <a:r>
              <a:rPr lang="en-US" altLang="en-US" dirty="0">
                <a:latin typeface="+mn-lt"/>
                <a:ea typeface="ＭＳ Ｐゴシック" panose="020B0600070205080204" pitchFamily="34" charset="-128"/>
                <a:cs typeface="Times New Roman" panose="02020603050405020304" pitchFamily="18" charset="0"/>
              </a:rPr>
              <a:t>You can find export data </a:t>
            </a:r>
            <a:r>
              <a:rPr lang="en-US" altLang="en-US" dirty="0">
                <a:latin typeface="+mn-lt"/>
                <a:ea typeface="ＭＳ Ｐゴシック" panose="020B0600070205080204" pitchFamily="34" charset="-128"/>
                <a:cs typeface="Times New Roman" panose="02020603050405020304" pitchFamily="18" charset="0"/>
                <a:hlinkClick r:id="rId3"/>
              </a:rPr>
              <a:t>here</a:t>
            </a:r>
            <a:endParaRPr lang="en-US" altLang="en-US" dirty="0">
              <a:latin typeface="+mn-lt"/>
              <a:ea typeface="ＭＳ Ｐゴシック" panose="020B0600070205080204" pitchFamily="34" charset="-128"/>
              <a:cs typeface="Times New Roman" panose="02020603050405020304" pitchFamily="18" charset="0"/>
            </a:endParaRPr>
          </a:p>
          <a:p>
            <a:pPr lvl="1"/>
            <a:r>
              <a:rPr lang="en-US" altLang="en-US" dirty="0">
                <a:latin typeface="+mn-lt"/>
                <a:ea typeface="ＭＳ Ｐゴシック" panose="020B0600070205080204" pitchFamily="34" charset="-128"/>
                <a:cs typeface="Times New Roman" panose="02020603050405020304" pitchFamily="18" charset="0"/>
              </a:rPr>
              <a:t>You can find import data </a:t>
            </a:r>
            <a:r>
              <a:rPr lang="en-US" altLang="en-US" dirty="0">
                <a:latin typeface="+mn-lt"/>
                <a:ea typeface="ＭＳ Ｐゴシック" panose="020B0600070205080204" pitchFamily="34" charset="-128"/>
                <a:cs typeface="Times New Roman" panose="02020603050405020304" pitchFamily="18" charset="0"/>
                <a:hlinkClick r:id="rId4"/>
              </a:rPr>
              <a:t>here</a:t>
            </a:r>
            <a:endParaRPr lang="en-US" altLang="en-US"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Foreign Trade: Models</a:t>
            </a:r>
          </a:p>
        </p:txBody>
      </p:sp>
      <p:sp>
        <p:nvSpPr>
          <p:cNvPr id="14339" name="Content Placeholder 2"/>
          <p:cNvSpPr>
            <a:spLocks noGrp="1"/>
          </p:cNvSpPr>
          <p:nvPr>
            <p:ph idx="1"/>
          </p:nvPr>
        </p:nvSpPr>
        <p:spPr/>
        <p:txBody>
          <a:bodyPr>
            <a:normAutofit/>
          </a:bodyPr>
          <a:lstStyle/>
          <a:p>
            <a:r>
              <a:rPr lang="en-US" sz="1800" dirty="0">
                <a:latin typeface="+mn-lt"/>
              </a:rPr>
              <a:t>This follows well from the analysis of import and export data, where you can relate the trade levels to events within our economy and within our trading partners' economies.  For example, the Great Recession saw incomes decrease in most of the Western world and we know that demand for imports is determined by income.  If demand for goods and services decrease, we should see a decrease in exports and imports all around the affected countries, the US included.  This shows the application of the AD-AS model, with a shifting demand curve.  </a:t>
            </a:r>
          </a:p>
          <a:p>
            <a:r>
              <a:rPr lang="en-US" altLang="en-US" sz="1800" dirty="0">
                <a:latin typeface="+mn-lt"/>
                <a:ea typeface="ＭＳ Ｐゴシック" panose="020B0600070205080204" pitchFamily="34" charset="-128"/>
                <a:cs typeface="Times New Roman" panose="02020603050405020304" pitchFamily="18" charset="0"/>
              </a:rPr>
              <a:t>Consider also any relevant trade agreements during this time to explore changes in patterns of trade based on </a:t>
            </a:r>
            <a:r>
              <a:rPr lang="en-US" altLang="en-US" sz="1800" dirty="0">
                <a:latin typeface="+mn-lt"/>
                <a:ea typeface="ＭＳ Ｐゴシック" panose="020B0600070205080204" pitchFamily="34" charset="-128"/>
                <a:cs typeface="Times New Roman" panose="02020603050405020304" pitchFamily="18" charset="0"/>
                <a:hlinkClick r:id="rId3"/>
              </a:rPr>
              <a:t>comparative advantage</a:t>
            </a:r>
            <a:r>
              <a:rPr lang="en-US" altLang="en-US" sz="1800" dirty="0">
                <a:latin typeface="+mn-lt"/>
                <a:ea typeface="ＭＳ Ｐゴシック" panose="020B0600070205080204" pitchFamily="34" charset="-128"/>
                <a:cs typeface="Times New Roman" panose="02020603050405020304" pitchFamily="18" charset="0"/>
              </a:rPr>
              <a:t>, another key economic model.</a:t>
            </a:r>
          </a:p>
        </p:txBody>
      </p:sp>
    </p:spTree>
    <p:extLst>
      <p:ext uri="{BB962C8B-B14F-4D97-AF65-F5344CB8AC3E}">
        <p14:creationId xmlns:p14="http://schemas.microsoft.com/office/powerpoint/2010/main" val="731046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Fiscal Policy</a:t>
            </a:r>
          </a:p>
        </p:txBody>
      </p:sp>
      <p:sp>
        <p:nvSpPr>
          <p:cNvPr id="15363" name="Content Placeholder 2"/>
          <p:cNvSpPr>
            <a:spLocks noGrp="1"/>
          </p:cNvSpPr>
          <p:nvPr>
            <p:ph idx="1"/>
          </p:nvPr>
        </p:nvSpPr>
        <p:spPr>
          <a:xfrm>
            <a:off x="628650" y="1295400"/>
            <a:ext cx="8229600" cy="4800600"/>
          </a:xfrm>
        </p:spPr>
        <p:txBody>
          <a:bodyPr>
            <a:normAutofit/>
          </a:bodyPr>
          <a:lstStyle/>
          <a:p>
            <a:r>
              <a:rPr lang="en-US" altLang="en-US" dirty="0">
                <a:latin typeface="+mn-lt"/>
                <a:ea typeface="ＭＳ Ｐゴシック" panose="020B0600070205080204" pitchFamily="34" charset="-128"/>
                <a:cs typeface="Times New Roman" panose="02020603050405020304" pitchFamily="18" charset="0"/>
              </a:rPr>
              <a:t>Enactment of Emergency Economic Stabilization Act of 2008 in October 2008.</a:t>
            </a:r>
          </a:p>
          <a:p>
            <a:r>
              <a:rPr lang="en-US" altLang="en-US" dirty="0">
                <a:latin typeface="+mn-lt"/>
                <a:ea typeface="ＭＳ Ｐゴシック" panose="020B0600070205080204" pitchFamily="34" charset="-128"/>
                <a:cs typeface="Times New Roman" panose="02020603050405020304" pitchFamily="18" charset="0"/>
              </a:rPr>
              <a:t>Enactment of the Economic Stimulus Act of 2008. For low and middle class families earning between $300-$1200 were offered tax rebates.</a:t>
            </a:r>
          </a:p>
          <a:p>
            <a:r>
              <a:rPr lang="en-US" altLang="en-US" dirty="0">
                <a:latin typeface="+mn-lt"/>
                <a:ea typeface="ＭＳ Ｐゴシック" panose="020B0600070205080204" pitchFamily="34" charset="-128"/>
                <a:cs typeface="Times New Roman" panose="02020603050405020304" pitchFamily="18" charset="0"/>
              </a:rPr>
              <a:t>The Economic Stimulus Act of 2008 enabled reduction of aggregated demand as the low income families used the rebates to pay their debts or increase their savings.</a:t>
            </a:r>
          </a:p>
          <a:p>
            <a:r>
              <a:rPr lang="en-US" altLang="en-US" dirty="0">
                <a:latin typeface="+mn-lt"/>
                <a:ea typeface="ＭＳ Ｐゴシック" panose="020B0600070205080204" pitchFamily="34" charset="-128"/>
                <a:cs typeface="Times New Roman" panose="02020603050405020304" pitchFamily="18" charset="0"/>
              </a:rPr>
              <a:t>The program was referred to as Troubled Asset Relief Program (TARP) and enabled the banks to get rid of the huge mortgage backed securities burden.</a:t>
            </a:r>
          </a:p>
          <a:p>
            <a:pPr marL="0" indent="0">
              <a:buNone/>
            </a:pPr>
            <a:endParaRPr lang="en-US" altLang="en-US"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Fiscal Policy Actions</a:t>
            </a:r>
          </a:p>
        </p:txBody>
      </p:sp>
      <p:sp>
        <p:nvSpPr>
          <p:cNvPr id="16387" name="Content Placeholder 2"/>
          <p:cNvSpPr>
            <a:spLocks noGrp="1"/>
          </p:cNvSpPr>
          <p:nvPr>
            <p:ph idx="1"/>
          </p:nvPr>
        </p:nvSpPr>
        <p:spPr>
          <a:xfrm>
            <a:off x="654590" y="1447800"/>
            <a:ext cx="8258175" cy="4464688"/>
          </a:xfrm>
        </p:spPr>
        <p:txBody>
          <a:bodyPr>
            <a:normAutofit/>
          </a:bodyPr>
          <a:lstStyle/>
          <a:p>
            <a:pPr marL="0" indent="0">
              <a:buNone/>
            </a:pPr>
            <a:r>
              <a:rPr lang="en-US" sz="1800" dirty="0"/>
              <a:t>This rubric element wants you to examine what the fiscal policy initiatives were going forward, to respond to the changing economic landscape.  </a:t>
            </a:r>
          </a:p>
          <a:p>
            <a:r>
              <a:rPr lang="en-US" sz="1800" dirty="0"/>
              <a:t>You should specifically state what the intent of the actions were - for instance, it could be to decrease unemployment.  </a:t>
            </a:r>
          </a:p>
          <a:p>
            <a:r>
              <a:rPr lang="en-US" sz="1800" dirty="0"/>
              <a:t>Then, use our macroeconomic principles and models (like the </a:t>
            </a:r>
            <a:r>
              <a:rPr lang="en-US" sz="1800" dirty="0">
                <a:hlinkClick r:id="rId3"/>
              </a:rPr>
              <a:t>AD-AS model</a:t>
            </a:r>
            <a:r>
              <a:rPr lang="en-US" sz="1800" dirty="0"/>
              <a:t> or </a:t>
            </a:r>
            <a:r>
              <a:rPr lang="en-US" sz="1800" dirty="0">
                <a:hlinkClick r:id="rId4"/>
              </a:rPr>
              <a:t>Keynesian</a:t>
            </a:r>
            <a:r>
              <a:rPr lang="en-US" sz="1800" dirty="0"/>
              <a:t> </a:t>
            </a:r>
            <a:r>
              <a:rPr lang="en-US" sz="1800" dirty="0">
                <a:hlinkClick r:id="rId5"/>
              </a:rPr>
              <a:t>consumption</a:t>
            </a:r>
            <a:r>
              <a:rPr lang="en-US" sz="1800" dirty="0"/>
              <a:t> </a:t>
            </a:r>
            <a:r>
              <a:rPr lang="en-US" sz="1800" dirty="0">
                <a:hlinkClick r:id="rId6"/>
              </a:rPr>
              <a:t>function</a:t>
            </a:r>
            <a:r>
              <a:rPr lang="en-US" sz="1800" dirty="0"/>
              <a:t>) to </a:t>
            </a:r>
            <a:r>
              <a:rPr lang="en-US" sz="1800" dirty="0">
                <a:hlinkClick r:id="rId7"/>
              </a:rPr>
              <a:t>explain why the action would lead to the outcome desired by the government</a:t>
            </a:r>
            <a:r>
              <a:rPr lang="en-US" sz="1800" dirty="0"/>
              <a:t>.  </a:t>
            </a:r>
          </a:p>
          <a:p>
            <a:r>
              <a:rPr lang="en-US" sz="1800" dirty="0"/>
              <a:t>Keep the main points (and any use of graphs to show the economic models) on the slide and use the speaker notes to add full explanation.  </a:t>
            </a:r>
          </a:p>
          <a:p>
            <a:r>
              <a:rPr lang="en-US" sz="1800" dirty="0"/>
              <a:t>Scholarly research is required here as well (this may overlap with research from the previous element, as appropriate).</a:t>
            </a:r>
            <a:endPar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Fiscal Policy Impact</a:t>
            </a:r>
          </a:p>
        </p:txBody>
      </p:sp>
      <p:sp>
        <p:nvSpPr>
          <p:cNvPr id="17411" name="Content Placeholder 2"/>
          <p:cNvSpPr>
            <a:spLocks noGrp="1"/>
          </p:cNvSpPr>
          <p:nvPr>
            <p:ph idx="1"/>
          </p:nvPr>
        </p:nvSpPr>
        <p:spPr>
          <a:xfrm>
            <a:off x="628650" y="1330530"/>
            <a:ext cx="8229600" cy="4525963"/>
          </a:xfrm>
        </p:spPr>
        <p:txBody>
          <a:bodyPr>
            <a:normAutofit/>
          </a:bodyPr>
          <a:lstStyle/>
          <a:p>
            <a:r>
              <a:rPr lang="en-US" altLang="en-US" sz="1800" dirty="0">
                <a:latin typeface="+mn-lt"/>
                <a:ea typeface="ＭＳ Ｐゴシック" panose="020B0600070205080204" pitchFamily="34" charset="-128"/>
                <a:cs typeface="Times New Roman" panose="02020603050405020304" pitchFamily="18" charset="0"/>
              </a:rPr>
              <a:t>The impact of this policy was increased liquidity to banks and revival of companies such as General Motors and Chrysler which were financially crippled.</a:t>
            </a:r>
          </a:p>
          <a:p>
            <a:r>
              <a:rPr lang="en-US" altLang="en-US" sz="1800" dirty="0">
                <a:latin typeface="+mn-lt"/>
                <a:ea typeface="ＭＳ Ｐゴシック" panose="020B0600070205080204" pitchFamily="34" charset="-128"/>
                <a:cs typeface="Times New Roman" panose="02020603050405020304" pitchFamily="18" charset="0"/>
              </a:rPr>
              <a:t>Households with adequate savings or credit facility calculate their consumption budget using their lifetime earnings but not those of the current year.</a:t>
            </a:r>
          </a:p>
          <a:p>
            <a:r>
              <a:rPr lang="en-US" altLang="en-US" sz="1800" dirty="0">
                <a:latin typeface="+mn-lt"/>
                <a:ea typeface="ＭＳ Ｐゴシック" panose="020B0600070205080204" pitchFamily="34" charset="-128"/>
                <a:cs typeface="Times New Roman" panose="02020603050405020304" pitchFamily="18" charset="0"/>
              </a:rPr>
              <a:t>Rebate associated spending encouraged the slight growth of GDP in the second quarter of 2007.</a:t>
            </a:r>
          </a:p>
          <a:p>
            <a:r>
              <a:rPr lang="en-US" altLang="en-US" sz="1800" dirty="0">
                <a:latin typeface="+mn-lt"/>
                <a:ea typeface="ＭＳ Ｐゴシック" panose="020B0600070205080204" pitchFamily="34" charset="-128"/>
                <a:cs typeface="Times New Roman" panose="02020603050405020304" pitchFamily="18" charset="0"/>
              </a:rPr>
              <a:t>These Acts helped the Federal reserve to obtain $700 billion that was to be used to purchase mortgage-backed securities from banks.</a:t>
            </a:r>
          </a:p>
          <a:p>
            <a:pPr marL="0" indent="0">
              <a:buNone/>
            </a:pPr>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99872" y="189571"/>
            <a:ext cx="8382000" cy="801029"/>
          </a:xfrm>
        </p:spPr>
        <p:txBody>
          <a:bodyPr>
            <a:normAutofit/>
          </a:bodyPr>
          <a:lstStyle/>
          <a:p>
            <a:r>
              <a:rPr lang="en-US" altLang="en-US" sz="3200" dirty="0">
                <a:ea typeface="ＭＳ Ｐゴシック" panose="020B0600070205080204" pitchFamily="34" charset="-128"/>
                <a:cs typeface="Arial" panose="020B0604020202020204" pitchFamily="34" charset="0"/>
              </a:rPr>
              <a:t>Monetary Policy</a:t>
            </a:r>
          </a:p>
        </p:txBody>
      </p:sp>
      <p:sp>
        <p:nvSpPr>
          <p:cNvPr id="18435" name="Content Placeholder 2"/>
          <p:cNvSpPr>
            <a:spLocks noGrp="1"/>
          </p:cNvSpPr>
          <p:nvPr>
            <p:ph idx="1"/>
          </p:nvPr>
        </p:nvSpPr>
        <p:spPr>
          <a:xfrm>
            <a:off x="599872" y="990600"/>
            <a:ext cx="8391728" cy="5257800"/>
          </a:xfrm>
        </p:spPr>
        <p:txBody>
          <a:bodyPr/>
          <a:lstStyle/>
          <a:p>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rPr>
              <a:t>Before the depression the Federal reserve had a policy in which a 5.25% interest rate on banks was required to access federal funds.</a:t>
            </a:r>
          </a:p>
          <a:p>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rPr>
              <a:t>Federal Home Loan Mortgage Corporation (Freddie Mac) could also buy mortgage – backed securities from financial institutions.</a:t>
            </a:r>
          </a:p>
          <a:p>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rPr>
              <a:t>The initial sign of the 2008 depression was the halt of purchasing securities backed by subprime mortgage.</a:t>
            </a:r>
          </a:p>
          <a:p>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rPr>
              <a:t>Banks and investment firms for the next year were adversely affected and the Federal Reserve made changes to revive the banking and mortgage firms.</a:t>
            </a:r>
          </a:p>
          <a:p>
            <a:endPar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Monetary Policy Actions</a:t>
            </a:r>
          </a:p>
        </p:txBody>
      </p:sp>
      <p:sp>
        <p:nvSpPr>
          <p:cNvPr id="19459" name="Content Placeholder 2"/>
          <p:cNvSpPr>
            <a:spLocks noGrp="1"/>
          </p:cNvSpPr>
          <p:nvPr>
            <p:ph idx="1"/>
          </p:nvPr>
        </p:nvSpPr>
        <p:spPr>
          <a:xfrm>
            <a:off x="628650" y="1219200"/>
            <a:ext cx="8382000" cy="4525963"/>
          </a:xfrm>
        </p:spPr>
        <p:txBody>
          <a:bodyPr>
            <a:noAutofit/>
          </a:bodyPr>
          <a:lstStyle/>
          <a:p>
            <a:pPr marL="0" indent="0">
              <a:buNone/>
            </a:pPr>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rPr>
              <a:t>In October 2008, the Federal Reserve created the Term Asset Backed Securities Loan Facility (TALF) in the amount of $200 billion to encourage lending and widen the market for mortgage backed securities'.</a:t>
            </a:r>
          </a:p>
          <a:p>
            <a:pPr marL="0" indent="0">
              <a:buNone/>
            </a:pPr>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rPr>
              <a:t>The policy lowered the Federal Open Market Committee (FOMC) 5.25% interest rate charged on banks to 2.25%.</a:t>
            </a:r>
          </a:p>
          <a:p>
            <a:pPr marL="0" indent="0">
              <a:buNone/>
            </a:pPr>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rPr>
              <a:t>The final change of the monetary policy during the 2008 recession was the reduction of the target federal funds rate to 0.25%. </a:t>
            </a:r>
          </a:p>
          <a:p>
            <a:pPr marL="0" indent="0">
              <a:buNone/>
            </a:pPr>
            <a:endPar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09600" y="76200"/>
            <a:ext cx="8229600" cy="1143000"/>
          </a:xfrm>
        </p:spPr>
        <p:txBody>
          <a:bodyPr>
            <a:normAutofit/>
          </a:bodyPr>
          <a:lstStyle/>
          <a:p>
            <a:r>
              <a:rPr lang="en-US" altLang="en-US" sz="3200" dirty="0">
                <a:ea typeface="ＭＳ Ｐゴシック" panose="020B0600070205080204" pitchFamily="34" charset="-128"/>
                <a:cs typeface="Arial" panose="020B0604020202020204" pitchFamily="34" charset="0"/>
              </a:rPr>
              <a:t>Monetary Policy Impact</a:t>
            </a:r>
          </a:p>
        </p:txBody>
      </p:sp>
      <p:sp>
        <p:nvSpPr>
          <p:cNvPr id="20483" name="Content Placeholder 2"/>
          <p:cNvSpPr>
            <a:spLocks noGrp="1"/>
          </p:cNvSpPr>
          <p:nvPr>
            <p:ph idx="1"/>
          </p:nvPr>
        </p:nvSpPr>
        <p:spPr>
          <a:xfrm>
            <a:off x="685800" y="1143000"/>
            <a:ext cx="8229600" cy="5105400"/>
          </a:xfrm>
        </p:spPr>
        <p:txBody>
          <a:bodyPr>
            <a:normAutofit/>
          </a:bodyPr>
          <a:lstStyle/>
          <a:p>
            <a:r>
              <a:rPr lang="en-US" altLang="en-US" sz="1800" dirty="0">
                <a:latin typeface="+mn-lt"/>
                <a:ea typeface="ＭＳ Ｐゴシック" panose="020B0600070205080204" pitchFamily="34" charset="-128"/>
                <a:cs typeface="Times New Roman" panose="02020603050405020304" pitchFamily="18" charset="0"/>
              </a:rPr>
              <a:t>The halt of purchasing securities backed by subprime mortgage denied banks liquidity.</a:t>
            </a:r>
          </a:p>
          <a:p>
            <a:r>
              <a:rPr lang="en-US" altLang="en-US" sz="1800" dirty="0">
                <a:latin typeface="+mn-lt"/>
                <a:ea typeface="ＭＳ Ｐゴシック" panose="020B0600070205080204" pitchFamily="34" charset="-128"/>
                <a:cs typeface="Times New Roman" panose="02020603050405020304" pitchFamily="18" charset="0"/>
              </a:rPr>
              <a:t>Banks were unable to dispose the securities which they had used to give credit before policy change.</a:t>
            </a:r>
          </a:p>
          <a:p>
            <a:r>
              <a:rPr lang="en-US" altLang="en-US" sz="1800" dirty="0">
                <a:latin typeface="+mn-lt"/>
                <a:ea typeface="ＭＳ Ｐゴシック" panose="020B0600070205080204" pitchFamily="34" charset="-128"/>
                <a:cs typeface="Times New Roman" panose="02020603050405020304" pitchFamily="18" charset="0"/>
              </a:rPr>
              <a:t>Banks could not advance credits using mortgage backed securities.</a:t>
            </a:r>
          </a:p>
          <a:p>
            <a:r>
              <a:rPr lang="en-US" altLang="en-US" sz="1800" dirty="0">
                <a:latin typeface="+mn-lt"/>
                <a:ea typeface="ＭＳ Ｐゴシック" panose="020B0600070205080204" pitchFamily="34" charset="-128"/>
                <a:cs typeface="Times New Roman" panose="02020603050405020304" pitchFamily="18" charset="0"/>
              </a:rPr>
              <a:t>The subsequent monetary measures by the Federal Reserves were aimed at helping banks dispose and use mortgage backed securities.</a:t>
            </a:r>
          </a:p>
          <a:p>
            <a:r>
              <a:rPr lang="en-US" altLang="en-US" sz="1800" dirty="0">
                <a:latin typeface="+mn-lt"/>
                <a:ea typeface="ＭＳ Ｐゴシック" panose="020B0600070205080204" pitchFamily="34" charset="-128"/>
                <a:cs typeface="Times New Roman" panose="02020603050405020304" pitchFamily="18" charset="0"/>
              </a:rPr>
              <a:t>Banks were unable to offer credit leading to failure of financing long-term projects which caused a collapse of industries.</a:t>
            </a:r>
          </a:p>
          <a:p>
            <a:r>
              <a:rPr lang="en-US" altLang="en-US" sz="1800" dirty="0">
                <a:latin typeface="+mn-lt"/>
                <a:ea typeface="ＭＳ Ｐゴシック" panose="020B0600070205080204" pitchFamily="34" charset="-128"/>
                <a:cs typeface="Times New Roman" panose="02020603050405020304" pitchFamily="18" charset="0"/>
              </a:rPr>
              <a:t>The Federal Reserve adoption of the Term Securities Lending Facility (TSLF) enabled banks to use securities backed by prime grade mortgage to access extra liquidity. </a:t>
            </a:r>
          </a:p>
          <a:p>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200" dirty="0">
                <a:ea typeface="+mj-ea"/>
                <a:cs typeface="+mj-cs"/>
              </a:rPr>
              <a:t>Conclusions</a:t>
            </a:r>
            <a:endParaRPr lang="en-US" sz="3200" dirty="0">
              <a:cs typeface="+mj-cs"/>
            </a:endParaRPr>
          </a:p>
        </p:txBody>
      </p:sp>
      <p:sp>
        <p:nvSpPr>
          <p:cNvPr id="3" name="Content Placeholder 2"/>
          <p:cNvSpPr>
            <a:spLocks noGrp="1"/>
          </p:cNvSpPr>
          <p:nvPr>
            <p:ph idx="1"/>
          </p:nvPr>
        </p:nvSpPr>
        <p:spPr/>
        <p:txBody>
          <a:bodyPr>
            <a:normAutofit/>
          </a:bodyPr>
          <a:lstStyle/>
          <a:p>
            <a:pPr marL="0" indent="0">
              <a:buFont typeface="Arial" charset="0"/>
              <a:buNone/>
              <a:defRPr/>
            </a:pPr>
            <a:r>
              <a:rPr lang="en-US" sz="1800" dirty="0"/>
              <a:t>For this element, you will take all the data, history and policy analysis you have presented and summarize it in a coherent and thorough manner.  Basically, this is your time to tell the economic story of the decade and make all the necessary connections now that your analysis is done.  Be sure to include </a:t>
            </a:r>
            <a:r>
              <a:rPr lang="en-US" sz="1800" b="1" dirty="0"/>
              <a:t>specific examples and data points</a:t>
            </a:r>
            <a:r>
              <a:rPr lang="en-US" sz="1800" dirty="0"/>
              <a:t> that help tell the story.</a:t>
            </a:r>
            <a:endParaRPr lang="en-US" sz="1800" dirty="0">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“Agree/Disagree”</a:t>
            </a:r>
          </a:p>
        </p:txBody>
      </p:sp>
      <p:sp>
        <p:nvSpPr>
          <p:cNvPr id="23555" name="Content Placeholder 2"/>
          <p:cNvSpPr>
            <a:spLocks noGrp="1"/>
          </p:cNvSpPr>
          <p:nvPr>
            <p:ph idx="1"/>
          </p:nvPr>
        </p:nvSpPr>
        <p:spPr>
          <a:xfrm>
            <a:off x="457200" y="1371600"/>
            <a:ext cx="8229600" cy="4525963"/>
          </a:xfrm>
        </p:spPr>
        <p:txBody>
          <a:bodyPr/>
          <a:lstStyle/>
          <a:p>
            <a:pPr marL="0" indent="0">
              <a:buNone/>
            </a:pPr>
            <a:r>
              <a:rPr lang="en-US" sz="2000" dirty="0"/>
              <a:t>Here, you will state whether you agree or disagree with fiscal and monetary policy actions taken.  </a:t>
            </a:r>
          </a:p>
          <a:p>
            <a:r>
              <a:rPr lang="en-US" sz="2000" dirty="0"/>
              <a:t>It is possible that some actions you agree with and other you disagree with - that is fine.  You can discuss your reasons for disagreement or agreement on a case-by-case basis.  </a:t>
            </a:r>
          </a:p>
          <a:p>
            <a:r>
              <a:rPr lang="en-US" sz="2000" dirty="0"/>
              <a:t>In your argument, be sure you are using our economic models and concepts to support you and not just your own opinion or feeling about what is best.  For instance, saying that we should not have spent money on government programs because it's not fair to give out money to people would not be an macroeconomics-based reason.  You could say that increased government spending through expansionary fiscal policy created too much inflation later on and so you disagree with that action.</a:t>
            </a:r>
            <a:endPar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a:ea typeface="ＭＳ Ｐゴシック" panose="020B0600070205080204" pitchFamily="34" charset="-128"/>
                <a:cs typeface="Arial" panose="020B0604020202020204" pitchFamily="34" charset="0"/>
              </a:rPr>
              <a:t>References</a:t>
            </a:r>
            <a:endParaRPr lang="en-US" altLang="en-US" dirty="0">
              <a:ea typeface="ＭＳ Ｐゴシック" panose="020B0600070205080204" pitchFamily="34" charset="-128"/>
              <a:cs typeface="Arial" panose="020B0604020202020204" pitchFamily="34" charset="0"/>
            </a:endParaRPr>
          </a:p>
        </p:txBody>
      </p:sp>
      <p:sp>
        <p:nvSpPr>
          <p:cNvPr id="24579" name="Content Placeholder 2"/>
          <p:cNvSpPr>
            <a:spLocks noGrp="1"/>
          </p:cNvSpPr>
          <p:nvPr>
            <p:ph idx="1"/>
          </p:nvPr>
        </p:nvSpPr>
        <p:spPr/>
        <p:txBody>
          <a:bodyPr>
            <a:normAutofit/>
          </a:bodyPr>
          <a:lstStyle/>
          <a:p>
            <a:pPr marL="0" indent="0">
              <a:buNone/>
            </a:pPr>
            <a:r>
              <a:rPr lang="en-US" altLang="en-US" sz="1800" dirty="0" err="1">
                <a:latin typeface="+mn-lt"/>
                <a:ea typeface="ＭＳ Ｐゴシック" panose="020B0600070205080204" pitchFamily="34" charset="-128"/>
                <a:cs typeface="Times New Roman" panose="02020603050405020304" pitchFamily="18" charset="0"/>
              </a:rPr>
              <a:t>Christiano</a:t>
            </a:r>
            <a:r>
              <a:rPr lang="en-US" altLang="en-US" sz="1800" dirty="0">
                <a:latin typeface="+mn-lt"/>
                <a:ea typeface="ＭＳ Ｐゴシック" panose="020B0600070205080204" pitchFamily="34" charset="-128"/>
                <a:cs typeface="Times New Roman" panose="02020603050405020304" pitchFamily="18" charset="0"/>
              </a:rPr>
              <a:t>, L., Motto, R., &amp; </a:t>
            </a:r>
            <a:r>
              <a:rPr lang="en-US" altLang="en-US" sz="1800" dirty="0" err="1">
                <a:latin typeface="+mn-lt"/>
                <a:ea typeface="ＭＳ Ｐゴシック" panose="020B0600070205080204" pitchFamily="34" charset="-128"/>
                <a:cs typeface="Times New Roman" panose="02020603050405020304" pitchFamily="18" charset="0"/>
              </a:rPr>
              <a:t>Rostagno</a:t>
            </a:r>
            <a:r>
              <a:rPr lang="en-US" altLang="en-US" sz="1800" dirty="0">
                <a:latin typeface="+mn-lt"/>
                <a:ea typeface="ＭＳ Ｐゴシック" panose="020B0600070205080204" pitchFamily="34" charset="-128"/>
                <a:cs typeface="Times New Roman" panose="02020603050405020304" pitchFamily="18" charset="0"/>
              </a:rPr>
              <a:t>, M. (2008). Shocks, 	</a:t>
            </a:r>
          </a:p>
          <a:p>
            <a:pPr marL="0" indent="0">
              <a:buNone/>
            </a:pPr>
            <a:r>
              <a:rPr lang="en-US" altLang="en-US" sz="1800" dirty="0">
                <a:latin typeface="+mn-lt"/>
                <a:ea typeface="ＭＳ Ｐゴシック" panose="020B0600070205080204" pitchFamily="34" charset="-128"/>
                <a:cs typeface="Times New Roman" panose="02020603050405020304" pitchFamily="18" charset="0"/>
              </a:rPr>
              <a:t>structures or monetary policies? The Euro Area 	</a:t>
            </a:r>
          </a:p>
          <a:p>
            <a:pPr marL="0" indent="0">
              <a:buNone/>
            </a:pPr>
            <a:r>
              <a:rPr lang="en-US" altLang="en-US" sz="1800" dirty="0">
                <a:latin typeface="+mn-lt"/>
                <a:ea typeface="ＭＳ Ｐゴシック" panose="020B0600070205080204" pitchFamily="34" charset="-128"/>
                <a:cs typeface="Times New Roman" panose="02020603050405020304" pitchFamily="18" charset="0"/>
              </a:rPr>
              <a:t>and US after 2001. Journal of Economic Dynamics </a:t>
            </a:r>
          </a:p>
          <a:p>
            <a:pPr marL="0" indent="0">
              <a:buNone/>
            </a:pPr>
            <a:r>
              <a:rPr lang="en-US" altLang="en-US" sz="1800" dirty="0">
                <a:latin typeface="+mn-lt"/>
                <a:ea typeface="ＭＳ Ｐゴシック" panose="020B0600070205080204" pitchFamily="34" charset="-128"/>
                <a:cs typeface="Times New Roman" panose="02020603050405020304" pitchFamily="18" charset="0"/>
              </a:rPr>
              <a:t>and control, 32(8), 2476-2506.</a:t>
            </a:r>
          </a:p>
          <a:p>
            <a:pPr marL="0" indent="0">
              <a:buNone/>
            </a:pPr>
            <a:r>
              <a:rPr lang="en-US" altLang="en-US" sz="1800" dirty="0" err="1">
                <a:latin typeface="+mn-lt"/>
                <a:ea typeface="ＭＳ Ｐゴシック" panose="020B0600070205080204" pitchFamily="34" charset="-128"/>
                <a:cs typeface="Times New Roman" panose="02020603050405020304" pitchFamily="18" charset="0"/>
              </a:rPr>
              <a:t>Roubini</a:t>
            </a:r>
            <a:r>
              <a:rPr lang="en-US" altLang="en-US" sz="1800" dirty="0">
                <a:latin typeface="+mn-lt"/>
                <a:ea typeface="ＭＳ Ｐゴシック" panose="020B0600070205080204" pitchFamily="34" charset="-128"/>
                <a:cs typeface="Times New Roman" panose="02020603050405020304" pitchFamily="18" charset="0"/>
              </a:rPr>
              <a:t>, N. (2008). The current US recession and 	the 	risks of a systemic financial crisis. Written 	testimony for the House of Representatives’ 	Financial Services Committee Hearing on, 26.</a:t>
            </a:r>
          </a:p>
          <a:p>
            <a:pPr marL="0" indent="0">
              <a:buNone/>
            </a:pPr>
            <a:r>
              <a:rPr lang="en-US" altLang="en-US" sz="1800" dirty="0" err="1">
                <a:latin typeface="+mn-lt"/>
                <a:ea typeface="ＭＳ Ｐゴシック" panose="020B0600070205080204" pitchFamily="34" charset="-128"/>
                <a:cs typeface="Times New Roman" panose="02020603050405020304" pitchFamily="18" charset="0"/>
              </a:rPr>
              <a:t>Steuerle</a:t>
            </a:r>
            <a:r>
              <a:rPr lang="en-US" altLang="en-US" sz="1800" dirty="0">
                <a:latin typeface="+mn-lt"/>
                <a:ea typeface="ＭＳ Ｐゴシック" panose="020B0600070205080204" pitchFamily="34" charset="-128"/>
                <a:cs typeface="Times New Roman" panose="02020603050405020304" pitchFamily="18" charset="0"/>
              </a:rPr>
              <a:t>, C. E. (2008). Contemporary US tax policy. The 	Urban </a:t>
            </a:r>
            <a:r>
              <a:rPr lang="en-US" altLang="en-US" sz="1800" dirty="0" err="1">
                <a:latin typeface="+mn-lt"/>
                <a:ea typeface="ＭＳ Ｐゴシック" panose="020B0600070205080204" pitchFamily="34" charset="-128"/>
                <a:cs typeface="Times New Roman" panose="02020603050405020304" pitchFamily="18" charset="0"/>
              </a:rPr>
              <a:t>Insitute</a:t>
            </a:r>
            <a:r>
              <a:rPr lang="en-US" altLang="en-US" sz="1800" dirty="0">
                <a:latin typeface="+mn-lt"/>
                <a:ea typeface="ＭＳ Ｐゴシック" panose="020B0600070205080204" pitchFamily="34" charset="-128"/>
                <a:cs typeface="Times New Roman" panose="02020603050405020304" pitchFamily="18" charset="0"/>
              </a:rPr>
              <a:t>.</a:t>
            </a:r>
          </a:p>
          <a:p>
            <a:pPr marL="0" indent="0">
              <a:buNone/>
            </a:pPr>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SNHU Template 2017" id="{BFB0B150-455A-4CD3-9E88-47A8F88E2FAC}" vid="{33057809-0058-4550-A39A-F56CAD4E2EE1}"/>
    </a:ext>
  </a:extLst>
</a:theme>
</file>

<file path=ppt/theme/theme2.xml><?xml version="1.0" encoding="utf-8"?>
<a:theme xmlns:a="http://schemas.openxmlformats.org/drawingml/2006/main" name="Custom Design">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SNHU Template 2017" id="{BFB0B150-455A-4CD3-9E88-47A8F88E2FAC}" vid="{644509B2-3049-43E0-A36F-BC5FB46888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7F50A-9BC7-43F3-A371-B337ED8D0765}">
  <ds:schemaRefs>
    <ds:schemaRef ds:uri="http://purl.org/dc/terms/"/>
    <ds:schemaRef ds:uri="http://schemas.microsoft.com/office/2006/metadata/properties"/>
    <ds:schemaRef ds:uri="http://purl.org/dc/dcmitype/"/>
    <ds:schemaRef ds:uri="http://schemas.microsoft.com/office/2006/documentManagement/types"/>
    <ds:schemaRef ds:uri="http://www.w3.org/XML/1998/namespace"/>
    <ds:schemaRef ds:uri="http://schemas.openxmlformats.org/package/2006/metadata/core-properties"/>
    <ds:schemaRef ds:uri="http://purl.org/dc/elements/1.1/"/>
    <ds:schemaRef ds:uri="http://schemas.microsoft.com/office/infopath/2007/PartnerControls"/>
  </ds:schemaRefs>
</ds:datastoreItem>
</file>

<file path=customXml/itemProps2.xml><?xml version="1.0" encoding="utf-8"?>
<ds:datastoreItem xmlns:ds="http://schemas.openxmlformats.org/officeDocument/2006/customXml" ds:itemID="{2FEE2164-4D9E-48A4-86EE-ED3C1CD771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SNHU PowerPoint Template 2017</Template>
  <TotalTime>4975</TotalTime>
  <Words>1943</Words>
  <Application>Microsoft Office PowerPoint</Application>
  <PresentationFormat>On-screen Show (4:3)</PresentationFormat>
  <Paragraphs>150</Paragraphs>
  <Slides>16</Slides>
  <Notes>15</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1_Office Theme</vt:lpstr>
      <vt:lpstr>Custom Design</vt:lpstr>
      <vt:lpstr>2008 Economic Depression</vt:lpstr>
      <vt:lpstr>Ten-Year Period of U.S. Economic History Overview</vt:lpstr>
      <vt:lpstr>GDP (2 slides)</vt:lpstr>
      <vt:lpstr>Unemployment and Inflation (2+ slides)</vt:lpstr>
      <vt:lpstr>Interest Rates</vt:lpstr>
      <vt:lpstr>Foreign Trade: Imports and Exports</vt:lpstr>
      <vt:lpstr>Foreign Trade: Models</vt:lpstr>
      <vt:lpstr>Fiscal Policy</vt:lpstr>
      <vt:lpstr>Fiscal Policy Actions</vt:lpstr>
      <vt:lpstr>Fiscal Policy Impact</vt:lpstr>
      <vt:lpstr>Monetary Policy</vt:lpstr>
      <vt:lpstr>Monetary Policy Actions</vt:lpstr>
      <vt:lpstr>Monetary Policy Impact</vt:lpstr>
      <vt:lpstr>Conclusions</vt:lpstr>
      <vt:lpstr>“Agree/Disagree”</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j.mayeu</dc:creator>
  <cp:lastModifiedBy>1</cp:lastModifiedBy>
  <cp:revision>101</cp:revision>
  <dcterms:created xsi:type="dcterms:W3CDTF">2010-01-07T21:36:39Z</dcterms:created>
  <dcterms:modified xsi:type="dcterms:W3CDTF">2018-10-19T15:16:46Z</dcterms:modified>
</cp:coreProperties>
</file>